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666" r:id="rId2"/>
    <p:sldId id="710" r:id="rId3"/>
    <p:sldId id="667" r:id="rId4"/>
    <p:sldId id="672" r:id="rId5"/>
    <p:sldId id="675" r:id="rId6"/>
    <p:sldId id="702" r:id="rId7"/>
    <p:sldId id="683" r:id="rId8"/>
    <p:sldId id="674" r:id="rId9"/>
    <p:sldId id="671" r:id="rId10"/>
    <p:sldId id="704" r:id="rId11"/>
    <p:sldId id="712" r:id="rId12"/>
    <p:sldId id="694" r:id="rId13"/>
  </p:sldIdLst>
  <p:sldSz cx="24377650" cy="13716000"/>
  <p:notesSz cx="6858000" cy="9144000"/>
  <p:defaultTextStyle>
    <a:defPPr>
      <a:defRPr lang="en-US"/>
    </a:defPPr>
    <a:lvl1pPr marL="0" algn="l" defTabSz="1828165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400" algn="l" defTabSz="1828165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165" algn="l" defTabSz="1828165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2565" algn="l" defTabSz="1828165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6965" algn="l" defTabSz="1828165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365" algn="l" defTabSz="1828165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5130" algn="l" defTabSz="1828165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399530" algn="l" defTabSz="1828165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3930" algn="l" defTabSz="1828165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D4D"/>
    <a:srgbClr val="7F7F7F"/>
    <a:srgbClr val="54AEC9"/>
    <a:srgbClr val="06919A"/>
    <a:srgbClr val="242C35"/>
    <a:srgbClr val="B8B8B8"/>
    <a:srgbClr val="566A86"/>
    <a:srgbClr val="525252"/>
    <a:srgbClr val="0E80C9"/>
    <a:srgbClr val="414E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86" autoAdjust="0"/>
    <p:restoredTop sz="95012" autoAdjust="0"/>
  </p:normalViewPr>
  <p:slideViewPr>
    <p:cSldViewPr snapToGrid="0" snapToObjects="1">
      <p:cViewPr>
        <p:scale>
          <a:sx n="44" d="100"/>
          <a:sy n="44" d="100"/>
        </p:scale>
        <p:origin x="-667" y="-158"/>
      </p:cViewPr>
      <p:guideLst>
        <p:guide orient="horz" pos="8112"/>
        <p:guide orient="horz" pos="559"/>
        <p:guide orient="horz" pos="4320"/>
        <p:guide pos="14830"/>
        <p:guide pos="526"/>
        <p:guide pos="767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4" d="100"/>
        <a:sy n="24" d="100"/>
      </p:scale>
      <p:origin x="0" y="0"/>
    </p:cViewPr>
  </p:sorter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Lato Regular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Lato Regular" charset="0"/>
              </a:defRPr>
            </a:lvl1pPr>
          </a:lstStyle>
          <a:p>
            <a:fld id="{EFC10EE1-B198-C942-8235-326C972CBB30}" type="datetimeFigureOut">
              <a:rPr lang="en-US" smtClean="0"/>
              <a:t>11/27/2018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Lato Regular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Lato Regular" charset="0"/>
              </a:defRPr>
            </a:lvl1pPr>
          </a:lstStyle>
          <a:p>
            <a:fld id="{006BE02D-20C0-F840-AFAC-BEA99C74FD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557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765" rtl="0" eaLnBrk="1" latinLnBrk="0" hangingPunct="1">
      <a:defRPr sz="2400" b="0" i="0" kern="1200">
        <a:solidFill>
          <a:schemeClr val="tx1"/>
        </a:solidFill>
        <a:latin typeface="Lato Regular" charset="0"/>
        <a:ea typeface="+mn-ea"/>
        <a:cs typeface="+mn-cs"/>
      </a:defRPr>
    </a:lvl1pPr>
    <a:lvl2pPr marL="914400" algn="l" defTabSz="913765" rtl="0" eaLnBrk="1" latinLnBrk="0" hangingPunct="1">
      <a:defRPr sz="2400" b="0" i="0" kern="1200">
        <a:solidFill>
          <a:schemeClr val="tx1"/>
        </a:solidFill>
        <a:latin typeface="Lato Regular" charset="0"/>
        <a:ea typeface="+mn-ea"/>
        <a:cs typeface="+mn-cs"/>
      </a:defRPr>
    </a:lvl2pPr>
    <a:lvl3pPr marL="1828165" algn="l" defTabSz="913765" rtl="0" eaLnBrk="1" latinLnBrk="0" hangingPunct="1">
      <a:defRPr sz="2400" b="0" i="0" kern="1200">
        <a:solidFill>
          <a:schemeClr val="tx1"/>
        </a:solidFill>
        <a:latin typeface="Lato Regular" charset="0"/>
        <a:ea typeface="+mn-ea"/>
        <a:cs typeface="+mn-cs"/>
      </a:defRPr>
    </a:lvl3pPr>
    <a:lvl4pPr marL="2742565" algn="l" defTabSz="913765" rtl="0" eaLnBrk="1" latinLnBrk="0" hangingPunct="1">
      <a:defRPr sz="2400" b="0" i="0" kern="1200">
        <a:solidFill>
          <a:schemeClr val="tx1"/>
        </a:solidFill>
        <a:latin typeface="Lato Regular" charset="0"/>
        <a:ea typeface="+mn-ea"/>
        <a:cs typeface="+mn-cs"/>
      </a:defRPr>
    </a:lvl4pPr>
    <a:lvl5pPr marL="3656965" algn="l" defTabSz="913765" rtl="0" eaLnBrk="1" latinLnBrk="0" hangingPunct="1">
      <a:defRPr sz="2400" b="0" i="0" kern="1200">
        <a:solidFill>
          <a:schemeClr val="tx1"/>
        </a:solidFill>
        <a:latin typeface="Lato Regular" charset="0"/>
        <a:ea typeface="+mn-ea"/>
        <a:cs typeface="+mn-cs"/>
      </a:defRPr>
    </a:lvl5pPr>
    <a:lvl6pPr marL="4571365" algn="l" defTabSz="9137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130" algn="l" defTabSz="9137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9530" algn="l" defTabSz="9137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930" algn="l" defTabSz="9137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8A9B0-80EF-A34D-B345-E2DEC5501E01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8A9B0-80EF-A34D-B345-E2DEC5501E01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8A9B0-80EF-A34D-B345-E2DEC5501E01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8A9B0-80EF-A34D-B345-E2DEC5501E01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8A9B0-80EF-A34D-B345-E2DEC5501E01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8A9B0-80EF-A34D-B345-E2DEC5501E01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8A9B0-80EF-A34D-B345-E2DEC5501E01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8A9B0-80EF-A34D-B345-E2DEC5501E01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8A9B0-80EF-A34D-B345-E2DEC5501E01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12716691" y="2683522"/>
            <a:ext cx="8125098" cy="8135596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500"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1748997" y="0"/>
            <a:ext cx="12628653" cy="1371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4000"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377650" cy="1371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4000"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5049092" y="2955756"/>
            <a:ext cx="4435953" cy="78627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4000"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4759455" y="2591059"/>
            <a:ext cx="6424523" cy="852931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4000"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5255754" y="3169429"/>
            <a:ext cx="11573828" cy="727982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4000"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5964" y="730251"/>
            <a:ext cx="21025723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21A69-CE6F-2440-BAE4-5A4B3040CF2A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5097" y="12712701"/>
            <a:ext cx="8227457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16715" y="12712701"/>
            <a:ext cx="5484971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3AD81-3AD4-9C46-856E-C08CF1183C6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hdr="0" ftr="0" dt="0"/>
  <p:txStyles>
    <p:titleStyle>
      <a:lvl1pPr algn="l" defTabSz="1828165" rtl="0" eaLnBrk="1" latinLnBrk="0" hangingPunct="1">
        <a:lnSpc>
          <a:spcPct val="90000"/>
        </a:lnSpc>
        <a:spcBef>
          <a:spcPct val="0"/>
        </a:spcBef>
        <a:buNone/>
        <a:defRPr sz="6000" b="0" i="0" kern="1200">
          <a:solidFill>
            <a:schemeClr val="tx1"/>
          </a:solidFill>
          <a:latin typeface="Lato Regular" charset="0"/>
          <a:ea typeface="Lato Regular" charset="0"/>
          <a:cs typeface="Lato Regular" charset="0"/>
        </a:defRPr>
      </a:lvl1pPr>
    </p:titleStyle>
    <p:bodyStyle>
      <a:lvl1pPr marL="0" indent="0" algn="l" defTabSz="1828165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None/>
        <a:defRPr sz="4000" b="0" i="0" kern="1200">
          <a:solidFill>
            <a:schemeClr val="tx1"/>
          </a:solidFill>
          <a:latin typeface="Lato Regular" charset="0"/>
          <a:ea typeface="Lato Regular" charset="0"/>
          <a:cs typeface="Lato Regular" charset="0"/>
        </a:defRPr>
      </a:lvl1pPr>
      <a:lvl2pPr marL="914400" indent="0" algn="l" defTabSz="182816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200" b="0" i="0" kern="1200">
          <a:solidFill>
            <a:schemeClr val="tx1"/>
          </a:solidFill>
          <a:latin typeface="Lato Regular" charset="0"/>
          <a:ea typeface="Lato Regular" charset="0"/>
          <a:cs typeface="Lato Regular" charset="0"/>
        </a:defRPr>
      </a:lvl2pPr>
      <a:lvl3pPr marL="1828165" indent="0" algn="l" defTabSz="182816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b="0" i="0" kern="1200">
          <a:solidFill>
            <a:schemeClr val="tx1"/>
          </a:solidFill>
          <a:latin typeface="Lato Regular" charset="0"/>
          <a:ea typeface="Lato Regular" charset="0"/>
          <a:cs typeface="Lato Regular" charset="0"/>
        </a:defRPr>
      </a:lvl3pPr>
      <a:lvl4pPr marL="2742565" indent="0" algn="l" defTabSz="182816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b="0" i="0" kern="1200">
          <a:solidFill>
            <a:schemeClr val="tx1"/>
          </a:solidFill>
          <a:latin typeface="Lato Regular" charset="0"/>
          <a:ea typeface="Lato Regular" charset="0"/>
          <a:cs typeface="Lato Regular" charset="0"/>
        </a:defRPr>
      </a:lvl4pPr>
      <a:lvl5pPr marL="3656965" indent="0" algn="l" defTabSz="182816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b="0" i="0" kern="1200">
          <a:solidFill>
            <a:schemeClr val="tx1"/>
          </a:solidFill>
          <a:latin typeface="Lato Regular" charset="0"/>
          <a:ea typeface="Lato Regular" charset="0"/>
          <a:cs typeface="Lato Regular" charset="0"/>
        </a:defRPr>
      </a:lvl5pPr>
      <a:lvl6pPr marL="5027930" indent="-457200" algn="l" defTabSz="182816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2330" indent="-457200" algn="l" defTabSz="182816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6095" indent="-457200" algn="l" defTabSz="182816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0495" indent="-457200" algn="l" defTabSz="182816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165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165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165" algn="l" defTabSz="1828165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565" algn="l" defTabSz="1828165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6965" algn="l" defTabSz="1828165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0730" algn="l" defTabSz="1828165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130" algn="l" defTabSz="1828165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398895" algn="l" defTabSz="1828165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3295" algn="l" defTabSz="1828165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"/>
            <a:ext cx="24377650" cy="1371585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8234680" y="7366635"/>
            <a:ext cx="8055610" cy="2491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altLang="en-US" sz="5200" b="1" dirty="0">
                <a:solidFill>
                  <a:schemeClr val="accent4">
                    <a:lumMod val="75000"/>
                  </a:schemeClr>
                </a:solidFill>
                <a:latin typeface="Corbel" panose="020B0503020204020204" charset="0"/>
                <a:ea typeface="Lato Black" panose="020F0502020204030203" pitchFamily="34" charset="0"/>
                <a:cs typeface="Corbel" panose="020B0503020204020204" charset="0"/>
              </a:rPr>
              <a:t>Dosadašnja iskustva Lige </a:t>
            </a:r>
          </a:p>
          <a:p>
            <a:pPr algn="ctr"/>
            <a:r>
              <a:rPr lang="hr-HR" altLang="en-US" sz="5200" b="1" dirty="0">
                <a:solidFill>
                  <a:schemeClr val="accent4">
                    <a:lumMod val="75000"/>
                  </a:schemeClr>
                </a:solidFill>
                <a:latin typeface="Corbel" panose="020B0503020204020204" charset="0"/>
                <a:ea typeface="Lato Black" panose="020F0502020204030203" pitchFamily="34" charset="0"/>
                <a:cs typeface="Corbel" panose="020B0503020204020204" charset="0"/>
              </a:rPr>
              <a:t>u provedbi projekta resocijalizacije</a:t>
            </a:r>
          </a:p>
        </p:txBody>
      </p:sp>
      <p:pic>
        <p:nvPicPr>
          <p:cNvPr id="2" name="Picture 1" descr="Liga 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535" y="543560"/>
            <a:ext cx="4164965" cy="2170430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15867380" y="11045190"/>
            <a:ext cx="851090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altLang="en-US" sz="4800">
                <a:sym typeface="+mn-ea"/>
              </a:rPr>
              <a:t> </a:t>
            </a:r>
            <a:endParaRPr lang="hr-HR" altLang="en-US" sz="4800"/>
          </a:p>
          <a:p>
            <a:pPr algn="r"/>
            <a:r>
              <a:rPr lang="hr-HR" altLang="en-US" sz="4800">
                <a:solidFill>
                  <a:srgbClr val="4D4D4D"/>
                </a:solidFill>
                <a:latin typeface="Corbel" panose="020B0503020204020204" charset="0"/>
                <a:cs typeface="Corbel" panose="020B0503020204020204" charset="0"/>
              </a:rPr>
              <a:t>Josipa Milović, mag.psych.</a:t>
            </a:r>
          </a:p>
          <a:p>
            <a:pPr algn="r"/>
            <a:r>
              <a:rPr lang="hr-HR" altLang="en-US" sz="4800">
                <a:solidFill>
                  <a:srgbClr val="4D4D4D"/>
                </a:solidFill>
                <a:latin typeface="Corbel" panose="020B0503020204020204" charset="0"/>
                <a:cs typeface="Corbel" panose="020B0503020204020204" charset="0"/>
              </a:rPr>
              <a:t>Voditeljica savjetovališta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9032875" y="13070840"/>
            <a:ext cx="63125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altLang="en-US">
                <a:solidFill>
                  <a:srgbClr val="4D4D4D"/>
                </a:solidFill>
              </a:rPr>
              <a:t>U Zagrebu, 29. studenog 2018.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8691245" y="3731260"/>
            <a:ext cx="6996430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altLang="en-US" b="1">
                <a:solidFill>
                  <a:srgbClr val="4D4D4D"/>
                </a:solidFill>
              </a:rPr>
              <a:t>Konferencija-</a:t>
            </a:r>
          </a:p>
          <a:p>
            <a:pPr algn="ctr"/>
            <a:r>
              <a:rPr lang="hr-HR" altLang="en-US" b="1">
                <a:solidFill>
                  <a:srgbClr val="4D4D4D"/>
                </a:solidFill>
              </a:rPr>
              <a:t>“Projekt resocijalizacije liječenih ovisnika o drogama kao ključ uspješnog oporavka od ovisnosti-izazovi i postignuća”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/>
          <p:nvPr/>
        </p:nvSpPr>
        <p:spPr>
          <a:xfrm>
            <a:off x="1242060" y="1497330"/>
            <a:ext cx="22739350" cy="144030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hr-HR" altLang="en-US" sz="6600" b="1" dirty="0">
                <a:solidFill>
                  <a:schemeClr val="accent2"/>
                </a:solidFill>
                <a:latin typeface="+mn-ea"/>
                <a:ea typeface="Lato Black" panose="020F0502020204030203" pitchFamily="34" charset="0"/>
                <a:cs typeface="+mn-ea"/>
                <a:sym typeface="+mn-ea"/>
              </a:rPr>
              <a:t>Izazovi u</a:t>
            </a:r>
            <a:r>
              <a:rPr lang="hr-HR" altLang="en-US" sz="6600" b="1" dirty="0">
                <a:solidFill>
                  <a:schemeClr val="accent4">
                    <a:lumMod val="75000"/>
                  </a:schemeClr>
                </a:solidFill>
                <a:latin typeface="+mn-ea"/>
                <a:ea typeface="Lato Black" panose="020F0502020204030203" pitchFamily="34" charset="0"/>
                <a:cs typeface="+mn-ea"/>
                <a:sym typeface="+mn-ea"/>
              </a:rPr>
              <a:t> </a:t>
            </a:r>
            <a:r>
              <a:rPr lang="hr-HR" altLang="en-US" sz="6600" b="1" dirty="0">
                <a:solidFill>
                  <a:schemeClr val="accent2"/>
                </a:solidFill>
                <a:latin typeface="+mn-ea"/>
                <a:ea typeface="Lato Black" panose="020F0502020204030203" pitchFamily="34" charset="0"/>
                <a:cs typeface="+mn-ea"/>
                <a:sym typeface="+mn-ea"/>
              </a:rPr>
              <a:t>provedbi Projekta </a:t>
            </a:r>
            <a:r>
              <a:rPr lang="hr-HR" altLang="en-US" sz="6600" b="1" dirty="0" smtClean="0">
                <a:solidFill>
                  <a:schemeClr val="accent2"/>
                </a:solidFill>
                <a:latin typeface="+mn-ea"/>
                <a:ea typeface="Lato Black" panose="020F0502020204030203" pitchFamily="34" charset="0"/>
                <a:cs typeface="+mn-ea"/>
                <a:sym typeface="+mn-ea"/>
              </a:rPr>
              <a:t>resocijalizacije</a:t>
            </a:r>
          </a:p>
          <a:p>
            <a:pPr algn="l"/>
            <a:endParaRPr lang="hr-HR" altLang="en-US" sz="4800" dirty="0">
              <a:solidFill>
                <a:srgbClr val="4D4D4D"/>
              </a:solidFill>
              <a:latin typeface="+mn-ea"/>
              <a:ea typeface="Lato Black" panose="020F0502020204030203" pitchFamily="34" charset="0"/>
              <a:cs typeface="+mn-ea"/>
              <a:sym typeface="+mn-ea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hr-HR" altLang="en-US" sz="4800" dirty="0">
                <a:solidFill>
                  <a:srgbClr val="4D4D4D"/>
                </a:solidFill>
                <a:latin typeface="+mn-ea"/>
                <a:ea typeface="Lato Black" panose="020F0502020204030203" pitchFamily="34" charset="0"/>
                <a:cs typeface="+mn-ea"/>
                <a:sym typeface="+mn-ea"/>
              </a:rPr>
              <a:t>Održavanje motivacije, ali i </a:t>
            </a:r>
            <a:r>
              <a:rPr lang="hr-HR" altLang="en-US" sz="4800" dirty="0" smtClean="0">
                <a:solidFill>
                  <a:srgbClr val="4D4D4D"/>
                </a:solidFill>
                <a:latin typeface="+mn-ea"/>
                <a:ea typeface="Lato Black" panose="020F0502020204030203" pitchFamily="34" charset="0"/>
                <a:cs typeface="+mn-ea"/>
                <a:sym typeface="+mn-ea"/>
              </a:rPr>
              <a:t>komunikacije (formiranje </a:t>
            </a:r>
            <a:r>
              <a:rPr lang="hr-HR" altLang="en-US" sz="4800" dirty="0">
                <a:solidFill>
                  <a:srgbClr val="4D4D4D"/>
                </a:solidFill>
                <a:latin typeface="+mn-ea"/>
                <a:ea typeface="Lato Black" panose="020F0502020204030203" pitchFamily="34" charset="0"/>
                <a:cs typeface="+mn-ea"/>
                <a:sym typeface="+mn-ea"/>
              </a:rPr>
              <a:t>grupa </a:t>
            </a:r>
            <a:r>
              <a:rPr lang="hr-HR" altLang="en-US" sz="4800" dirty="0" smtClean="0">
                <a:solidFill>
                  <a:srgbClr val="4D4D4D"/>
                </a:solidFill>
                <a:latin typeface="+mn-ea"/>
                <a:ea typeface="Lato Black" panose="020F0502020204030203" pitchFamily="34" charset="0"/>
                <a:cs typeface="+mn-ea"/>
                <a:sym typeface="+mn-ea"/>
              </a:rPr>
              <a:t>podrške)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hr-HR" altLang="en-US" sz="4800" dirty="0" smtClean="0">
              <a:solidFill>
                <a:srgbClr val="4D4D4D"/>
              </a:solidFill>
              <a:latin typeface="+mn-ea"/>
              <a:ea typeface="Lato Black" panose="020F0502020204030203" pitchFamily="34" charset="0"/>
              <a:cs typeface="+mn-ea"/>
              <a:sym typeface="+mn-ea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hr-HR" altLang="en-US" sz="4800" dirty="0">
                <a:solidFill>
                  <a:srgbClr val="4D4D4D"/>
                </a:solidFill>
                <a:latin typeface="+mn-ea"/>
                <a:ea typeface="Lato Black" panose="020F0502020204030203" pitchFamily="34" charset="0"/>
                <a:cs typeface="+mn-ea"/>
                <a:sym typeface="+mn-ea"/>
              </a:rPr>
              <a:t>Obrazovanje liječenih ovisnika i mogućnost biranja zanimanja (procjena radne sposobnosti</a:t>
            </a:r>
            <a:r>
              <a:rPr lang="hr-HR" altLang="en-US" sz="4800" dirty="0" smtClean="0">
                <a:solidFill>
                  <a:srgbClr val="4D4D4D"/>
                </a:solidFill>
                <a:latin typeface="+mn-ea"/>
                <a:ea typeface="Lato Black" panose="020F0502020204030203" pitchFamily="34" charset="0"/>
                <a:cs typeface="+mn-ea"/>
                <a:sym typeface="+mn-ea"/>
              </a:rPr>
              <a:t>)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hr-HR" altLang="en-US" sz="4800" dirty="0" smtClean="0">
              <a:solidFill>
                <a:srgbClr val="4D4D4D"/>
              </a:solidFill>
              <a:latin typeface="+mn-ea"/>
              <a:ea typeface="Lato Black" panose="020F0502020204030203" pitchFamily="34" charset="0"/>
              <a:cs typeface="+mn-ea"/>
              <a:sym typeface="+mn-ea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hr-HR" altLang="en-US" sz="4800" dirty="0">
                <a:solidFill>
                  <a:srgbClr val="4D4D4D"/>
                </a:solidFill>
                <a:latin typeface="+mn-ea"/>
                <a:ea typeface="Lato Black" panose="020F0502020204030203" pitchFamily="34" charset="0"/>
                <a:cs typeface="+mn-ea"/>
                <a:sym typeface="+mn-ea"/>
              </a:rPr>
              <a:t>Razvoj ciljanih programa (za žene, roditelje ovisnike)</a:t>
            </a:r>
          </a:p>
          <a:p>
            <a:pPr algn="l"/>
            <a:endParaRPr lang="hr-HR" altLang="en-US" sz="4800" dirty="0">
              <a:solidFill>
                <a:srgbClr val="4D4D4D"/>
              </a:solidFill>
              <a:latin typeface="+mn-ea"/>
              <a:ea typeface="Lato Black" panose="020F0502020204030203" pitchFamily="34" charset="0"/>
              <a:cs typeface="+mn-ea"/>
              <a:sym typeface="+mn-ea"/>
            </a:endParaRP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hr-HR" altLang="en-US" sz="4800" dirty="0">
                <a:solidFill>
                  <a:srgbClr val="4D4D4D"/>
                </a:solidFill>
                <a:latin typeface="+mn-ea"/>
                <a:ea typeface="Lato Black" panose="020F0502020204030203" pitchFamily="34" charset="0"/>
                <a:cs typeface="+mn-ea"/>
                <a:sym typeface="+mn-ea"/>
              </a:rPr>
              <a:t>(Ne)dostupnost </a:t>
            </a:r>
            <a:r>
              <a:rPr lang="hr-HR" altLang="en-US" sz="4800" dirty="0" smtClean="0">
                <a:solidFill>
                  <a:srgbClr val="4D4D4D"/>
                </a:solidFill>
                <a:latin typeface="+mn-ea"/>
                <a:ea typeface="Lato Black" panose="020F0502020204030203" pitchFamily="34" charset="0"/>
                <a:cs typeface="+mn-ea"/>
                <a:sym typeface="+mn-ea"/>
              </a:rPr>
              <a:t>edukacija za primjenu učinkovitih tretmana- </a:t>
            </a:r>
            <a:r>
              <a:rPr lang="hr-HR" altLang="en-US" sz="4800" dirty="0">
                <a:solidFill>
                  <a:srgbClr val="4D4D4D"/>
                </a:solidFill>
                <a:latin typeface="+mn-ea"/>
                <a:ea typeface="Lato Black" panose="020F0502020204030203" pitchFamily="34" charset="0"/>
                <a:cs typeface="+mn-ea"/>
                <a:sym typeface="+mn-ea"/>
              </a:rPr>
              <a:t>Contigency Management, Case Study, KBT za prevenciju relapsa</a:t>
            </a:r>
            <a:r>
              <a:rPr lang="hr-HR" altLang="en-US" sz="4800" dirty="0" smtClean="0">
                <a:solidFill>
                  <a:srgbClr val="4D4D4D"/>
                </a:solidFill>
                <a:latin typeface="+mn-ea"/>
                <a:ea typeface="Lato Black" panose="020F0502020204030203" pitchFamily="34" charset="0"/>
                <a:cs typeface="+mn-ea"/>
                <a:sym typeface="+mn-ea"/>
              </a:rPr>
              <a:t>.</a:t>
            </a:r>
            <a:endParaRPr lang="hr-HR" altLang="en-US" sz="4800" dirty="0">
              <a:solidFill>
                <a:srgbClr val="4D4D4D"/>
              </a:solidFill>
              <a:latin typeface="+mn-ea"/>
              <a:ea typeface="Lato Black" panose="020F0502020204030203" pitchFamily="34" charset="0"/>
              <a:cs typeface="+mn-ea"/>
              <a:sym typeface="+mn-ea"/>
            </a:endParaRPr>
          </a:p>
          <a:p>
            <a:pPr algn="l"/>
            <a:endParaRPr lang="hr-HR" altLang="en-US" sz="4800" b="1" dirty="0">
              <a:solidFill>
                <a:srgbClr val="4D4D4D"/>
              </a:solidFill>
              <a:latin typeface="+mn-ea"/>
              <a:ea typeface="Lato Black" panose="020F0502020204030203" pitchFamily="34" charset="0"/>
              <a:cs typeface="+mn-ea"/>
              <a:sym typeface="+mn-ea"/>
            </a:endParaRP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hr-HR" altLang="en-US" sz="4800" dirty="0">
                <a:solidFill>
                  <a:srgbClr val="4D4D4D"/>
                </a:solidFill>
                <a:latin typeface="+mn-ea"/>
                <a:ea typeface="Lato Black" panose="020F0502020204030203" pitchFamily="34" charset="0"/>
                <a:cs typeface="+mn-ea"/>
                <a:sym typeface="+mn-ea"/>
              </a:rPr>
              <a:t>Suradnja s ustanovama i institucijama koje sudjeluju u provedbi </a:t>
            </a:r>
            <a:r>
              <a:rPr lang="hr-HR" altLang="en-US" sz="4800" dirty="0" smtClean="0">
                <a:solidFill>
                  <a:srgbClr val="4D4D4D"/>
                </a:solidFill>
                <a:latin typeface="+mn-ea"/>
                <a:ea typeface="Lato Black" panose="020F0502020204030203" pitchFamily="34" charset="0"/>
                <a:cs typeface="+mn-ea"/>
                <a:sym typeface="+mn-ea"/>
              </a:rPr>
              <a:t>Projekta</a:t>
            </a:r>
          </a:p>
          <a:p>
            <a:pPr algn="l"/>
            <a:endParaRPr lang="hr-HR" altLang="en-US" sz="4800" dirty="0" smtClean="0">
              <a:solidFill>
                <a:srgbClr val="4D4D4D"/>
              </a:solidFill>
              <a:latin typeface="+mn-ea"/>
              <a:ea typeface="Lato Black" panose="020F0502020204030203" pitchFamily="34" charset="0"/>
              <a:cs typeface="+mn-ea"/>
              <a:sym typeface="+mn-ea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hr-HR" altLang="en-US" sz="4800" dirty="0" smtClean="0">
                <a:solidFill>
                  <a:srgbClr val="4D4D4D"/>
                </a:solidFill>
                <a:latin typeface="+mn-ea"/>
                <a:ea typeface="Lato Black" panose="020F0502020204030203" pitchFamily="34" charset="0"/>
                <a:cs typeface="+mn-ea"/>
                <a:sym typeface="+mn-ea"/>
              </a:rPr>
              <a:t>Komunikacija s poslodavcima</a:t>
            </a:r>
            <a:endParaRPr lang="hr-HR" altLang="en-US" sz="6600" dirty="0">
              <a:solidFill>
                <a:srgbClr val="4D4D4D"/>
              </a:solidFill>
              <a:latin typeface="+mn-ea"/>
              <a:ea typeface="Lato Black" panose="020F0502020204030203" pitchFamily="34" charset="0"/>
              <a:cs typeface="+mn-ea"/>
              <a:sym typeface="+mn-ea"/>
            </a:endParaRPr>
          </a:p>
          <a:p>
            <a:pPr marL="685800" indent="-685800" algn="l">
              <a:buFont typeface="Arial" panose="020B0604020202020204" pitchFamily="34" charset="0"/>
              <a:buChar char="•"/>
            </a:pPr>
            <a:endParaRPr lang="hr-HR" altLang="en-US" sz="6600" dirty="0">
              <a:solidFill>
                <a:schemeClr val="accent2"/>
              </a:solidFill>
              <a:latin typeface="+mn-ea"/>
              <a:ea typeface="Lato Black" panose="020F0502020204030203" pitchFamily="34" charset="0"/>
              <a:cs typeface="+mn-ea"/>
              <a:sym typeface="+mn-ea"/>
            </a:endParaRPr>
          </a:p>
          <a:p>
            <a:pPr algn="l"/>
            <a:r>
              <a:rPr lang="hr-HR" altLang="en-US" sz="6600" b="1" dirty="0">
                <a:solidFill>
                  <a:schemeClr val="accent2"/>
                </a:solidFill>
                <a:latin typeface="+mn-ea"/>
                <a:ea typeface="Lato Black" panose="020F0502020204030203" pitchFamily="34" charset="0"/>
                <a:cs typeface="+mn-ea"/>
                <a:sym typeface="+mn-ea"/>
              </a:rPr>
              <a:t> </a:t>
            </a:r>
            <a:endParaRPr lang="hr-HR" altLang="en-US" sz="6000" b="1" dirty="0">
              <a:solidFill>
                <a:schemeClr val="accent2"/>
              </a:solidFill>
              <a:latin typeface="+mn-ea"/>
              <a:ea typeface="Lato Black" panose="020F0502020204030203" pitchFamily="34" charset="0"/>
              <a:cs typeface="+mn-ea"/>
              <a:sym typeface="+mn-ea"/>
            </a:endParaRPr>
          </a:p>
          <a:p>
            <a:pPr algn="l"/>
            <a:r>
              <a:rPr lang="hr-HR" sz="6000" b="1" dirty="0">
                <a:solidFill>
                  <a:srgbClr val="FF0000"/>
                </a:solidFill>
                <a:latin typeface="+mn-ea"/>
                <a:ea typeface="Lato Black" panose="020F0502020204030203" pitchFamily="34" charset="0"/>
                <a:cs typeface="+mn-ea"/>
                <a:sym typeface="+mn-ea"/>
              </a:rPr>
              <a:t>  </a:t>
            </a:r>
            <a:endParaRPr lang="hr-HR" sz="6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/>
          <p:nvPr/>
        </p:nvSpPr>
        <p:spPr>
          <a:xfrm>
            <a:off x="1242060" y="1497330"/>
            <a:ext cx="22739350" cy="137566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hr-HR" altLang="en-US" sz="6600" b="1" dirty="0">
                <a:solidFill>
                  <a:schemeClr val="accent2"/>
                </a:solidFill>
                <a:latin typeface="+mn-ea"/>
                <a:ea typeface="Lato Black" panose="020F0502020204030203" pitchFamily="34" charset="0"/>
                <a:cs typeface="+mn-ea"/>
                <a:sym typeface="+mn-ea"/>
              </a:rPr>
              <a:t>Budući planovi Lige u</a:t>
            </a:r>
            <a:r>
              <a:rPr lang="hr-HR" altLang="en-US" sz="6600" b="1" dirty="0">
                <a:solidFill>
                  <a:schemeClr val="accent4">
                    <a:lumMod val="75000"/>
                  </a:schemeClr>
                </a:solidFill>
                <a:latin typeface="+mn-ea"/>
                <a:ea typeface="Lato Black" panose="020F0502020204030203" pitchFamily="34" charset="0"/>
                <a:cs typeface="+mn-ea"/>
                <a:sym typeface="+mn-ea"/>
              </a:rPr>
              <a:t> </a:t>
            </a:r>
            <a:r>
              <a:rPr lang="hr-HR" altLang="en-US" sz="6600" b="1" dirty="0">
                <a:solidFill>
                  <a:schemeClr val="accent2"/>
                </a:solidFill>
                <a:latin typeface="+mn-ea"/>
                <a:ea typeface="Lato Black" panose="020F0502020204030203" pitchFamily="34" charset="0"/>
                <a:cs typeface="+mn-ea"/>
                <a:sym typeface="+mn-ea"/>
              </a:rPr>
              <a:t>provedbi Projekta resocijalizacije</a:t>
            </a:r>
          </a:p>
          <a:p>
            <a:pPr algn="l"/>
            <a:endParaRPr lang="hr-HR" altLang="en-US" sz="6600" b="1" dirty="0">
              <a:solidFill>
                <a:schemeClr val="accent2"/>
              </a:solidFill>
              <a:latin typeface="+mn-ea"/>
              <a:ea typeface="Lato Black" panose="020F0502020204030203" pitchFamily="34" charset="0"/>
              <a:cs typeface="+mn-ea"/>
              <a:sym typeface="+mn-ea"/>
            </a:endParaRPr>
          </a:p>
          <a:p>
            <a:pPr marL="685800" indent="-685800" algn="l">
              <a:buFont typeface="Arial" panose="020B0604020202020204" pitchFamily="34" charset="0"/>
              <a:buChar char="•"/>
            </a:pPr>
            <a:endParaRPr lang="hr-HR" altLang="en-US" sz="6600" b="1" dirty="0">
              <a:solidFill>
                <a:schemeClr val="accent2"/>
              </a:solidFill>
              <a:latin typeface="+mn-ea"/>
              <a:ea typeface="Lato Black" panose="020F0502020204030203" pitchFamily="34" charset="0"/>
              <a:cs typeface="+mn-ea"/>
              <a:sym typeface="+mn-ea"/>
            </a:endParaRP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hr-HR" altLang="en-US" sz="6000" dirty="0">
                <a:solidFill>
                  <a:srgbClr val="4D4D4D"/>
                </a:solidFill>
                <a:latin typeface="+mn-ea"/>
                <a:ea typeface="Lato Black" panose="020F0502020204030203" pitchFamily="34" charset="0"/>
                <a:cs typeface="+mn-ea"/>
                <a:sym typeface="+mn-ea"/>
              </a:rPr>
              <a:t>U pripremi novi projekti (nastaju kao rezultat dosadašnje provedbe projekata)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endParaRPr lang="hr-HR" altLang="en-US" sz="6000" dirty="0">
              <a:solidFill>
                <a:srgbClr val="4D4D4D"/>
              </a:solidFill>
              <a:latin typeface="+mn-ea"/>
              <a:ea typeface="Lato Black" panose="020F0502020204030203" pitchFamily="34" charset="0"/>
              <a:cs typeface="+mn-ea"/>
              <a:sym typeface="+mn-ea"/>
            </a:endParaRP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hr-HR" altLang="en-US" sz="6000" dirty="0">
                <a:solidFill>
                  <a:srgbClr val="4D4D4D"/>
                </a:solidFill>
                <a:latin typeface="+mn-ea"/>
                <a:ea typeface="Lato Black" panose="020F0502020204030203" pitchFamily="34" charset="0"/>
                <a:cs typeface="+mn-ea"/>
                <a:sym typeface="+mn-ea"/>
              </a:rPr>
              <a:t>Edukacije stručnjaka</a:t>
            </a:r>
          </a:p>
          <a:p>
            <a:pPr algn="l"/>
            <a:endParaRPr lang="hr-HR" altLang="en-US" sz="6000" dirty="0">
              <a:solidFill>
                <a:srgbClr val="4D4D4D"/>
              </a:solidFill>
              <a:latin typeface="+mn-ea"/>
              <a:ea typeface="Lato Black" panose="020F0502020204030203" pitchFamily="34" charset="0"/>
              <a:cs typeface="+mn-ea"/>
              <a:sym typeface="+mn-ea"/>
            </a:endParaRPr>
          </a:p>
          <a:p>
            <a:pPr marL="685800" indent="-685800" algn="l">
              <a:buFont typeface="Arial" panose="020B0604020202020204" pitchFamily="34" charset="0"/>
              <a:buChar char="•"/>
            </a:pPr>
            <a:endParaRPr lang="hr-HR" altLang="en-US" sz="6600" b="1" dirty="0">
              <a:solidFill>
                <a:schemeClr val="accent2"/>
              </a:solidFill>
              <a:latin typeface="+mn-ea"/>
              <a:ea typeface="Lato Black" panose="020F0502020204030203" pitchFamily="34" charset="0"/>
              <a:cs typeface="+mn-ea"/>
              <a:sym typeface="+mn-ea"/>
            </a:endParaRPr>
          </a:p>
          <a:p>
            <a:pPr algn="l"/>
            <a:endParaRPr lang="hr-HR" altLang="en-US" sz="6600" b="1" dirty="0">
              <a:solidFill>
                <a:schemeClr val="accent2"/>
              </a:solidFill>
              <a:latin typeface="+mn-ea"/>
              <a:ea typeface="Lato Black" panose="020F0502020204030203" pitchFamily="34" charset="0"/>
              <a:cs typeface="+mn-ea"/>
              <a:sym typeface="+mn-ea"/>
            </a:endParaRPr>
          </a:p>
          <a:p>
            <a:pPr marL="685800" indent="-685800" algn="l">
              <a:buFont typeface="Arial" panose="020B0604020202020204" pitchFamily="34" charset="0"/>
              <a:buChar char="•"/>
            </a:pPr>
            <a:endParaRPr lang="hr-HR" altLang="en-US" sz="6600" b="1" dirty="0">
              <a:solidFill>
                <a:schemeClr val="accent2"/>
              </a:solidFill>
              <a:latin typeface="+mn-ea"/>
              <a:ea typeface="Lato Black" panose="020F0502020204030203" pitchFamily="34" charset="0"/>
              <a:cs typeface="+mn-ea"/>
              <a:sym typeface="+mn-ea"/>
            </a:endParaRPr>
          </a:p>
          <a:p>
            <a:pPr marL="685800" indent="-685800" algn="l">
              <a:buFont typeface="Arial" panose="020B0604020202020204" pitchFamily="34" charset="0"/>
              <a:buChar char="•"/>
            </a:pPr>
            <a:endParaRPr lang="hr-HR" altLang="en-US" sz="6600" b="1" dirty="0">
              <a:solidFill>
                <a:schemeClr val="accent2"/>
              </a:solidFill>
              <a:latin typeface="+mn-ea"/>
              <a:ea typeface="Lato Black" panose="020F0502020204030203" pitchFamily="34" charset="0"/>
              <a:cs typeface="+mn-ea"/>
              <a:sym typeface="+mn-ea"/>
            </a:endParaRPr>
          </a:p>
          <a:p>
            <a:pPr algn="l"/>
            <a:r>
              <a:rPr lang="hr-HR" altLang="en-US" sz="6600" b="1" dirty="0">
                <a:solidFill>
                  <a:schemeClr val="accent2"/>
                </a:solidFill>
                <a:latin typeface="+mn-ea"/>
                <a:ea typeface="Lato Black" panose="020F0502020204030203" pitchFamily="34" charset="0"/>
                <a:cs typeface="+mn-ea"/>
                <a:sym typeface="+mn-ea"/>
              </a:rPr>
              <a:t> </a:t>
            </a:r>
            <a:endParaRPr lang="hr-HR" altLang="en-US" sz="6000" b="1" dirty="0">
              <a:solidFill>
                <a:schemeClr val="accent2"/>
              </a:solidFill>
              <a:latin typeface="+mn-ea"/>
              <a:ea typeface="Lato Black" panose="020F0502020204030203" pitchFamily="34" charset="0"/>
              <a:cs typeface="+mn-ea"/>
              <a:sym typeface="+mn-ea"/>
            </a:endParaRPr>
          </a:p>
          <a:p>
            <a:pPr algn="l"/>
            <a:r>
              <a:rPr lang="hr-HR" sz="6000" b="1" dirty="0">
                <a:solidFill>
                  <a:srgbClr val="FF0000"/>
                </a:solidFill>
                <a:latin typeface="+mn-ea"/>
                <a:ea typeface="Lato Black" panose="020F0502020204030203" pitchFamily="34" charset="0"/>
                <a:cs typeface="+mn-ea"/>
                <a:sym typeface="+mn-ea"/>
              </a:rPr>
              <a:t>  </a:t>
            </a:r>
            <a:endParaRPr lang="hr-HR" sz="6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"/>
            <a:ext cx="24377650" cy="1371585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8362950" y="6258560"/>
            <a:ext cx="805561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altLang="en-US" sz="7200" b="1" dirty="0">
                <a:solidFill>
                  <a:srgbClr val="4D4D4D"/>
                </a:solidFill>
                <a:latin typeface="Corbel" panose="020B0503020204020204" charset="0"/>
                <a:ea typeface="Lato Black" panose="020F0502020204030203" pitchFamily="34" charset="0"/>
                <a:cs typeface="Corbel" panose="020B0503020204020204" charset="0"/>
              </a:rPr>
              <a:t>Hvala na pažnji :)</a:t>
            </a:r>
          </a:p>
        </p:txBody>
      </p:sp>
      <p:pic>
        <p:nvPicPr>
          <p:cNvPr id="2" name="Picture 1" descr="Liga 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535" y="543560"/>
            <a:ext cx="3777615" cy="1968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/>
          <p:nvPr/>
        </p:nvSpPr>
        <p:spPr>
          <a:xfrm>
            <a:off x="966470" y="4566285"/>
            <a:ext cx="21632545" cy="7108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altLang="en-US" sz="6000" dirty="0"/>
              <a:t>2007.- 2012.- pružanje individualne </a:t>
            </a:r>
            <a:r>
              <a:rPr lang="hr-HR" altLang="en-US" sz="6000" dirty="0" smtClean="0"/>
              <a:t>i grupne podrške </a:t>
            </a:r>
            <a:endParaRPr lang="hr-HR" altLang="en-US" sz="6000" dirty="0"/>
          </a:p>
          <a:p>
            <a:endParaRPr lang="hr-HR" altLang="en-US" sz="6000" dirty="0"/>
          </a:p>
          <a:p>
            <a:endParaRPr lang="hr-HR" altLang="en-US" sz="6000" dirty="0"/>
          </a:p>
          <a:p>
            <a:r>
              <a:rPr lang="hr-HR" altLang="en-US" sz="6000" dirty="0"/>
              <a:t>2012.-2016.- proširenje </a:t>
            </a:r>
            <a:r>
              <a:rPr lang="hr-HR" altLang="en-US" sz="6000" dirty="0" smtClean="0"/>
              <a:t>opsega aktivnosti i suradnja</a:t>
            </a:r>
            <a:endParaRPr lang="hr-HR" altLang="en-US" sz="6000" dirty="0"/>
          </a:p>
          <a:p>
            <a:endParaRPr lang="hr-HR" altLang="en-US" sz="6000" dirty="0"/>
          </a:p>
          <a:p>
            <a:endParaRPr lang="hr-HR" altLang="en-US" sz="6000" dirty="0"/>
          </a:p>
          <a:p>
            <a:r>
              <a:rPr lang="hr-HR" altLang="en-US" sz="6000" dirty="0"/>
              <a:t>2016.-2018</a:t>
            </a:r>
            <a:r>
              <a:rPr lang="hr-HR" altLang="en-US" sz="6000" dirty="0" smtClean="0"/>
              <a:t>.- obuhvat ovisnika u zatvorskom sustavu</a:t>
            </a:r>
            <a:endParaRPr lang="hr-HR" altLang="en-US" dirty="0"/>
          </a:p>
          <a:p>
            <a:endParaRPr lang="hr-HR" altLang="en-US" dirty="0"/>
          </a:p>
        </p:txBody>
      </p:sp>
      <p:sp>
        <p:nvSpPr>
          <p:cNvPr id="5" name="Text Box 4"/>
          <p:cNvSpPr txBox="1"/>
          <p:nvPr/>
        </p:nvSpPr>
        <p:spPr>
          <a:xfrm>
            <a:off x="966470" y="1442720"/>
            <a:ext cx="2015363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altLang="en-US" sz="8000" dirty="0">
                <a:solidFill>
                  <a:schemeClr val="accent4">
                    <a:lumMod val="75000"/>
                  </a:schemeClr>
                </a:solidFill>
              </a:rPr>
              <a:t>Provedba Projekta </a:t>
            </a:r>
            <a:r>
              <a:rPr lang="hr-HR" altLang="en-US" sz="8000" dirty="0" smtClean="0">
                <a:solidFill>
                  <a:schemeClr val="accent4">
                    <a:lumMod val="75000"/>
                  </a:schemeClr>
                </a:solidFill>
              </a:rPr>
              <a:t>resocijalizacije tijekom </a:t>
            </a:r>
            <a:r>
              <a:rPr lang="hr-HR" altLang="en-US" sz="8000" dirty="0">
                <a:solidFill>
                  <a:schemeClr val="accent4">
                    <a:lumMod val="75000"/>
                  </a:schemeClr>
                </a:solidFill>
              </a:rPr>
              <a:t>godina</a:t>
            </a:r>
            <a:r>
              <a:rPr lang="hr-HR" altLang="en-US" dirty="0"/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210733" y="1261625"/>
            <a:ext cx="10762406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altLang="en-US" sz="8000" b="1" dirty="0">
                <a:solidFill>
                  <a:srgbClr val="4D4D4D"/>
                </a:solidFill>
                <a:latin typeface="+mn-ea"/>
                <a:ea typeface="Lato Black" panose="020F0502020204030203" pitchFamily="34" charset="0"/>
                <a:cs typeface="+mn-ea"/>
              </a:rPr>
              <a:t>Korisnici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10733" y="2991724"/>
            <a:ext cx="6198953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hr-HR" altLang="en-US" sz="5400" dirty="0">
                <a:solidFill>
                  <a:srgbClr val="4D4D4D"/>
                </a:solidFill>
                <a:latin typeface="+mn-ea"/>
                <a:ea typeface="Lato" panose="020F0502020204030203" pitchFamily="34" charset="0"/>
                <a:cs typeface="+mn-ea"/>
              </a:rPr>
              <a:t>Liječeni ovisnici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147633" y="4184650"/>
            <a:ext cx="12524105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hr-HR" altLang="en-US" sz="5400" dirty="0">
                <a:solidFill>
                  <a:srgbClr val="4D4D4D"/>
                </a:solidFill>
                <a:latin typeface="+mn-ea"/>
                <a:ea typeface="Lato" panose="020F0502020204030203" pitchFamily="34" charset="0"/>
                <a:cs typeface="+mn-ea"/>
              </a:rPr>
              <a:t>Članovi obitelji liječenih </a:t>
            </a:r>
            <a:r>
              <a:rPr lang="hr-HR" altLang="en-US" sz="5400" dirty="0" smtClean="0">
                <a:solidFill>
                  <a:srgbClr val="4D4D4D"/>
                </a:solidFill>
                <a:latin typeface="+mn-ea"/>
                <a:ea typeface="Lato" panose="020F0502020204030203" pitchFamily="34" charset="0"/>
                <a:cs typeface="+mn-ea"/>
              </a:rPr>
              <a:t>ovisnika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hr-HR" altLang="en-US" sz="5400" dirty="0">
              <a:solidFill>
                <a:srgbClr val="4D4D4D"/>
              </a:solidFill>
              <a:latin typeface="+mn-ea"/>
              <a:ea typeface="Lato" panose="020F0502020204030203" pitchFamily="34" charset="0"/>
              <a:cs typeface="+mn-ea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hr-HR" altLang="en-US" sz="5400" dirty="0" smtClean="0">
              <a:solidFill>
                <a:srgbClr val="4D4D4D"/>
              </a:solidFill>
              <a:latin typeface="+mn-ea"/>
              <a:ea typeface="Lato" panose="020F0502020204030203" pitchFamily="34" charset="0"/>
              <a:cs typeface="+mn-ea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hr-HR" altLang="en-US" sz="5400" dirty="0" smtClean="0">
                <a:solidFill>
                  <a:srgbClr val="4D4D4D"/>
                </a:solidFill>
                <a:latin typeface="+mn-ea"/>
                <a:ea typeface="Lato" panose="020F0502020204030203" pitchFamily="34" charset="0"/>
                <a:cs typeface="+mn-ea"/>
              </a:rPr>
              <a:t>Stručni suradnici u zajednici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hr-HR" altLang="en-US" sz="5400" dirty="0" smtClean="0">
                <a:solidFill>
                  <a:srgbClr val="4D4D4D"/>
                </a:solidFill>
                <a:latin typeface="+mn-ea"/>
                <a:ea typeface="Lato" panose="020F0502020204030203" pitchFamily="34" charset="0"/>
                <a:cs typeface="+mn-ea"/>
              </a:rPr>
              <a:t>Zajednica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hr-HR" altLang="en-US" sz="5400" dirty="0" smtClean="0">
                <a:solidFill>
                  <a:srgbClr val="4D4D4D"/>
                </a:solidFill>
                <a:latin typeface="+mn-ea"/>
                <a:ea typeface="Lato" panose="020F0502020204030203" pitchFamily="34" charset="0"/>
                <a:cs typeface="+mn-ea"/>
              </a:rPr>
              <a:t>Poslodavci</a:t>
            </a:r>
          </a:p>
          <a:p>
            <a:endParaRPr lang="hr-HR" altLang="en-US" sz="5400" dirty="0">
              <a:solidFill>
                <a:srgbClr val="4D4D4D"/>
              </a:solidFill>
              <a:latin typeface="+mn-ea"/>
              <a:ea typeface="Lato" panose="020F0502020204030203" pitchFamily="34" charset="0"/>
              <a:cs typeface="+mn-e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405019" y="1190625"/>
            <a:ext cx="14439265" cy="10894080"/>
            <a:chOff x="1786726" y="-3407793"/>
            <a:chExt cx="14439214" cy="12629731"/>
          </a:xfrm>
        </p:grpSpPr>
        <p:sp>
          <p:nvSpPr>
            <p:cNvPr id="9" name="Rectangle 8"/>
            <p:cNvSpPr/>
            <p:nvPr/>
          </p:nvSpPr>
          <p:spPr>
            <a:xfrm>
              <a:off x="1786726" y="-1589457"/>
              <a:ext cx="14439214" cy="108113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hr-HR" altLang="en-US" sz="6000" dirty="0">
                <a:solidFill>
                  <a:srgbClr val="4D4D4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  <a:p>
              <a:r>
                <a:rPr lang="hr-HR" altLang="en-US" sz="6000" dirty="0">
                  <a:solidFill>
                    <a:srgbClr val="4D4D4D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Unaprjeđenje </a:t>
              </a:r>
              <a:r>
                <a:rPr lang="hr-HR" altLang="en-US" sz="6000" dirty="0" smtClean="0">
                  <a:solidFill>
                    <a:srgbClr val="4D4D4D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osobnih i profesionalnih potencijala</a:t>
              </a:r>
              <a:r>
                <a:rPr lang="hr-HR" altLang="en-US" sz="6000" dirty="0">
                  <a:solidFill>
                    <a:srgbClr val="4D4D4D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, a odnosi se na poticanje:</a:t>
              </a:r>
            </a:p>
            <a:p>
              <a:endParaRPr lang="hr-HR" altLang="en-US" sz="6000" dirty="0">
                <a:solidFill>
                  <a:srgbClr val="4D4D4D"/>
                </a:solidFill>
              </a:endParaRPr>
            </a:p>
            <a:p>
              <a:pPr marL="857250" indent="-857250">
                <a:buFont typeface="Arial" panose="020B0604020202020204" pitchFamily="34" charset="0"/>
                <a:buChar char="•"/>
              </a:pPr>
              <a:r>
                <a:rPr lang="hr-HR" altLang="en-US" sz="6000" dirty="0" smtClean="0">
                  <a:solidFill>
                    <a:srgbClr val="4D4D4D"/>
                  </a:solidFill>
                </a:rPr>
                <a:t>obrazovanja</a:t>
              </a:r>
              <a:endParaRPr lang="hr-HR" altLang="en-US" sz="6000" dirty="0">
                <a:solidFill>
                  <a:srgbClr val="4D4D4D"/>
                </a:solidFill>
              </a:endParaRPr>
            </a:p>
            <a:p>
              <a:pPr marL="857250" indent="-857250">
                <a:buFont typeface="Arial" panose="020B0604020202020204" pitchFamily="34" charset="0"/>
                <a:buChar char="•"/>
              </a:pPr>
              <a:r>
                <a:rPr lang="hr-HR" altLang="en-US" sz="6000" dirty="0">
                  <a:solidFill>
                    <a:srgbClr val="4D4D4D"/>
                  </a:solidFill>
                </a:rPr>
                <a:t>razvoja komunikacijskih vještina</a:t>
              </a:r>
            </a:p>
            <a:p>
              <a:pPr marL="857250" indent="-857250">
                <a:buFont typeface="Arial" panose="020B0604020202020204" pitchFamily="34" charset="0"/>
                <a:buChar char="•"/>
              </a:pPr>
              <a:r>
                <a:rPr lang="hr-HR" altLang="en-US" sz="6000" dirty="0">
                  <a:solidFill>
                    <a:srgbClr val="4D4D4D"/>
                  </a:solidFill>
                </a:rPr>
                <a:t>usavršavanja vještina </a:t>
              </a:r>
              <a:r>
                <a:rPr lang="hr-HR" altLang="en-US" sz="6000" dirty="0" smtClean="0">
                  <a:solidFill>
                    <a:srgbClr val="4D4D4D"/>
                  </a:solidFill>
                </a:rPr>
                <a:t>i zadržavanja </a:t>
              </a:r>
              <a:r>
                <a:rPr lang="hr-HR" altLang="en-US" sz="6000" dirty="0">
                  <a:solidFill>
                    <a:srgbClr val="4D4D4D"/>
                  </a:solidFill>
                </a:rPr>
                <a:t>radnih navika</a:t>
              </a:r>
            </a:p>
            <a:p>
              <a:pPr marL="857250" indent="-857250">
                <a:buFont typeface="Arial" panose="020B0604020202020204" pitchFamily="34" charset="0"/>
                <a:buChar char="•"/>
              </a:pPr>
              <a:r>
                <a:rPr lang="hr-HR" altLang="en-US" sz="6000" dirty="0">
                  <a:solidFill>
                    <a:srgbClr val="4D4D4D"/>
                  </a:solidFill>
                </a:rPr>
                <a:t>socijalnog </a:t>
              </a:r>
              <a:r>
                <a:rPr lang="hr-HR" altLang="en-US" sz="6000" dirty="0" smtClean="0">
                  <a:solidFill>
                    <a:srgbClr val="4D4D4D"/>
                  </a:solidFill>
                </a:rPr>
                <a:t>uključivanja</a:t>
              </a:r>
            </a:p>
            <a:p>
              <a:pPr marL="857250" indent="-857250">
                <a:buFont typeface="Arial" panose="020B0604020202020204" pitchFamily="34" charset="0"/>
                <a:buChar char="•"/>
              </a:pPr>
              <a:r>
                <a:rPr lang="hr-HR" altLang="en-US" sz="6000" dirty="0" smtClean="0">
                  <a:solidFill>
                    <a:srgbClr val="4D4D4D"/>
                  </a:solidFill>
                </a:rPr>
                <a:t>zapošljavanja</a:t>
              </a:r>
              <a:endParaRPr lang="hr-HR" altLang="en-US" sz="6000" dirty="0">
                <a:solidFill>
                  <a:srgbClr val="4D4D4D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786726" y="-3407793"/>
              <a:ext cx="13119925" cy="16755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altLang="en-US" sz="8800" b="1" dirty="0">
                  <a:solidFill>
                    <a:schemeClr val="accent4">
                      <a:lumMod val="75000"/>
                    </a:schemeClr>
                  </a:solidFill>
                  <a:latin typeface="+mn-ea"/>
                  <a:ea typeface="Lato Black" panose="020F0502020204030203" pitchFamily="34" charset="0"/>
                  <a:cs typeface="+mn-ea"/>
                </a:rPr>
                <a:t>Ciljevi</a:t>
              </a:r>
            </a:p>
          </p:txBody>
        </p:sp>
      </p:grpSp>
      <p:sp>
        <p:nvSpPr>
          <p:cNvPr id="20" name="Freeform: Shape 205"/>
          <p:cNvSpPr/>
          <p:nvPr/>
        </p:nvSpPr>
        <p:spPr>
          <a:xfrm rot="11759224">
            <a:off x="16912140" y="2247132"/>
            <a:ext cx="6641016" cy="8679624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278" h="1670">
                <a:moveTo>
                  <a:pt x="264" y="498"/>
                </a:moveTo>
                <a:lnTo>
                  <a:pt x="841" y="332"/>
                </a:lnTo>
                <a:cubicBezTo>
                  <a:pt x="858" y="326"/>
                  <a:pt x="873" y="345"/>
                  <a:pt x="864" y="359"/>
                </a:cubicBezTo>
                <a:lnTo>
                  <a:pt x="449" y="1113"/>
                </a:lnTo>
                <a:cubicBezTo>
                  <a:pt x="440" y="1129"/>
                  <a:pt x="418" y="1127"/>
                  <a:pt x="413" y="1109"/>
                </a:cubicBezTo>
                <a:lnTo>
                  <a:pt x="249" y="522"/>
                </a:lnTo>
                <a:cubicBezTo>
                  <a:pt x="246" y="511"/>
                  <a:pt x="252" y="501"/>
                  <a:pt x="264" y="498"/>
                </a:cubicBezTo>
                <a:close/>
                <a:moveTo>
                  <a:pt x="1113" y="100"/>
                </a:moveTo>
                <a:cubicBezTo>
                  <a:pt x="1124" y="96"/>
                  <a:pt x="1135" y="103"/>
                  <a:pt x="1139" y="114"/>
                </a:cubicBezTo>
                <a:cubicBezTo>
                  <a:pt x="1141" y="125"/>
                  <a:pt x="1135" y="136"/>
                  <a:pt x="1124" y="139"/>
                </a:cubicBezTo>
                <a:cubicBezTo>
                  <a:pt x="1113" y="142"/>
                  <a:pt x="1102" y="136"/>
                  <a:pt x="1099" y="125"/>
                </a:cubicBezTo>
                <a:cubicBezTo>
                  <a:pt x="1096" y="114"/>
                  <a:pt x="1102" y="103"/>
                  <a:pt x="1113" y="100"/>
                </a:cubicBezTo>
                <a:close/>
                <a:moveTo>
                  <a:pt x="54" y="418"/>
                </a:moveTo>
                <a:lnTo>
                  <a:pt x="59" y="435"/>
                </a:lnTo>
                <a:lnTo>
                  <a:pt x="19" y="447"/>
                </a:lnTo>
                <a:lnTo>
                  <a:pt x="23" y="463"/>
                </a:lnTo>
                <a:lnTo>
                  <a:pt x="63" y="451"/>
                </a:lnTo>
                <a:lnTo>
                  <a:pt x="68" y="469"/>
                </a:lnTo>
                <a:lnTo>
                  <a:pt x="28" y="480"/>
                </a:lnTo>
                <a:lnTo>
                  <a:pt x="32" y="494"/>
                </a:lnTo>
                <a:lnTo>
                  <a:pt x="72" y="483"/>
                </a:lnTo>
                <a:lnTo>
                  <a:pt x="77" y="501"/>
                </a:lnTo>
                <a:lnTo>
                  <a:pt x="37" y="512"/>
                </a:lnTo>
                <a:lnTo>
                  <a:pt x="41" y="526"/>
                </a:lnTo>
                <a:lnTo>
                  <a:pt x="81" y="515"/>
                </a:lnTo>
                <a:lnTo>
                  <a:pt x="86" y="532"/>
                </a:lnTo>
                <a:lnTo>
                  <a:pt x="46" y="543"/>
                </a:lnTo>
                <a:lnTo>
                  <a:pt x="49" y="559"/>
                </a:lnTo>
                <a:lnTo>
                  <a:pt x="90" y="548"/>
                </a:lnTo>
                <a:lnTo>
                  <a:pt x="95" y="566"/>
                </a:lnTo>
                <a:lnTo>
                  <a:pt x="55" y="577"/>
                </a:lnTo>
                <a:lnTo>
                  <a:pt x="59" y="591"/>
                </a:lnTo>
                <a:lnTo>
                  <a:pt x="99" y="580"/>
                </a:lnTo>
                <a:lnTo>
                  <a:pt x="104" y="597"/>
                </a:lnTo>
                <a:lnTo>
                  <a:pt x="64" y="609"/>
                </a:lnTo>
                <a:lnTo>
                  <a:pt x="68" y="623"/>
                </a:lnTo>
                <a:lnTo>
                  <a:pt x="108" y="612"/>
                </a:lnTo>
                <a:lnTo>
                  <a:pt x="112" y="630"/>
                </a:lnTo>
                <a:lnTo>
                  <a:pt x="73" y="642"/>
                </a:lnTo>
                <a:lnTo>
                  <a:pt x="77" y="656"/>
                </a:lnTo>
                <a:lnTo>
                  <a:pt x="117" y="645"/>
                </a:lnTo>
                <a:lnTo>
                  <a:pt x="121" y="662"/>
                </a:lnTo>
                <a:lnTo>
                  <a:pt x="82" y="674"/>
                </a:lnTo>
                <a:lnTo>
                  <a:pt x="86" y="689"/>
                </a:lnTo>
                <a:lnTo>
                  <a:pt x="126" y="677"/>
                </a:lnTo>
                <a:lnTo>
                  <a:pt x="130" y="694"/>
                </a:lnTo>
                <a:lnTo>
                  <a:pt x="91" y="706"/>
                </a:lnTo>
                <a:lnTo>
                  <a:pt x="95" y="720"/>
                </a:lnTo>
                <a:lnTo>
                  <a:pt x="135" y="709"/>
                </a:lnTo>
                <a:lnTo>
                  <a:pt x="140" y="727"/>
                </a:lnTo>
                <a:lnTo>
                  <a:pt x="100" y="739"/>
                </a:lnTo>
                <a:lnTo>
                  <a:pt x="104" y="753"/>
                </a:lnTo>
                <a:lnTo>
                  <a:pt x="144" y="742"/>
                </a:lnTo>
                <a:lnTo>
                  <a:pt x="149" y="760"/>
                </a:lnTo>
                <a:lnTo>
                  <a:pt x="109" y="771"/>
                </a:lnTo>
                <a:lnTo>
                  <a:pt x="113" y="785"/>
                </a:lnTo>
                <a:lnTo>
                  <a:pt x="153" y="773"/>
                </a:lnTo>
                <a:lnTo>
                  <a:pt x="158" y="792"/>
                </a:lnTo>
                <a:lnTo>
                  <a:pt x="118" y="803"/>
                </a:lnTo>
                <a:lnTo>
                  <a:pt x="122" y="817"/>
                </a:lnTo>
                <a:lnTo>
                  <a:pt x="162" y="806"/>
                </a:lnTo>
                <a:lnTo>
                  <a:pt x="167" y="823"/>
                </a:lnTo>
                <a:lnTo>
                  <a:pt x="128" y="835"/>
                </a:lnTo>
                <a:lnTo>
                  <a:pt x="132" y="851"/>
                </a:lnTo>
                <a:lnTo>
                  <a:pt x="171" y="839"/>
                </a:lnTo>
                <a:lnTo>
                  <a:pt x="176" y="857"/>
                </a:lnTo>
                <a:lnTo>
                  <a:pt x="137" y="868"/>
                </a:lnTo>
                <a:lnTo>
                  <a:pt x="141" y="882"/>
                </a:lnTo>
                <a:lnTo>
                  <a:pt x="180" y="871"/>
                </a:lnTo>
                <a:lnTo>
                  <a:pt x="185" y="888"/>
                </a:lnTo>
                <a:lnTo>
                  <a:pt x="146" y="900"/>
                </a:lnTo>
                <a:lnTo>
                  <a:pt x="150" y="914"/>
                </a:lnTo>
                <a:lnTo>
                  <a:pt x="189" y="903"/>
                </a:lnTo>
                <a:lnTo>
                  <a:pt x="195" y="922"/>
                </a:lnTo>
                <a:lnTo>
                  <a:pt x="155" y="933"/>
                </a:lnTo>
                <a:lnTo>
                  <a:pt x="159" y="947"/>
                </a:lnTo>
                <a:lnTo>
                  <a:pt x="198" y="936"/>
                </a:lnTo>
                <a:lnTo>
                  <a:pt x="204" y="954"/>
                </a:lnTo>
                <a:lnTo>
                  <a:pt x="164" y="965"/>
                </a:lnTo>
                <a:lnTo>
                  <a:pt x="168" y="980"/>
                </a:lnTo>
                <a:lnTo>
                  <a:pt x="208" y="969"/>
                </a:lnTo>
                <a:lnTo>
                  <a:pt x="213" y="986"/>
                </a:lnTo>
                <a:lnTo>
                  <a:pt x="173" y="997"/>
                </a:lnTo>
                <a:lnTo>
                  <a:pt x="177" y="1012"/>
                </a:lnTo>
                <a:lnTo>
                  <a:pt x="217" y="1000"/>
                </a:lnTo>
                <a:lnTo>
                  <a:pt x="222" y="1019"/>
                </a:lnTo>
                <a:lnTo>
                  <a:pt x="182" y="1030"/>
                </a:lnTo>
                <a:lnTo>
                  <a:pt x="186" y="1044"/>
                </a:lnTo>
                <a:lnTo>
                  <a:pt x="226" y="1033"/>
                </a:lnTo>
                <a:lnTo>
                  <a:pt x="231" y="1050"/>
                </a:lnTo>
                <a:lnTo>
                  <a:pt x="191" y="1061"/>
                </a:lnTo>
                <a:lnTo>
                  <a:pt x="196" y="1077"/>
                </a:lnTo>
                <a:lnTo>
                  <a:pt x="235" y="1065"/>
                </a:lnTo>
                <a:lnTo>
                  <a:pt x="240" y="1083"/>
                </a:lnTo>
                <a:lnTo>
                  <a:pt x="200" y="1094"/>
                </a:lnTo>
                <a:lnTo>
                  <a:pt x="205" y="1109"/>
                </a:lnTo>
                <a:lnTo>
                  <a:pt x="244" y="1097"/>
                </a:lnTo>
                <a:lnTo>
                  <a:pt x="249" y="1115"/>
                </a:lnTo>
                <a:lnTo>
                  <a:pt x="208" y="1127"/>
                </a:lnTo>
                <a:lnTo>
                  <a:pt x="213" y="1142"/>
                </a:lnTo>
                <a:lnTo>
                  <a:pt x="253" y="1130"/>
                </a:lnTo>
                <a:lnTo>
                  <a:pt x="258" y="1148"/>
                </a:lnTo>
                <a:lnTo>
                  <a:pt x="218" y="1159"/>
                </a:lnTo>
                <a:lnTo>
                  <a:pt x="222" y="1173"/>
                </a:lnTo>
                <a:lnTo>
                  <a:pt x="263" y="1162"/>
                </a:lnTo>
                <a:lnTo>
                  <a:pt x="267" y="1180"/>
                </a:lnTo>
                <a:lnTo>
                  <a:pt x="227" y="1191"/>
                </a:lnTo>
                <a:lnTo>
                  <a:pt x="231" y="1207"/>
                </a:lnTo>
                <a:lnTo>
                  <a:pt x="272" y="1194"/>
                </a:lnTo>
                <a:lnTo>
                  <a:pt x="276" y="1212"/>
                </a:lnTo>
                <a:lnTo>
                  <a:pt x="236" y="1224"/>
                </a:lnTo>
                <a:lnTo>
                  <a:pt x="240" y="1238"/>
                </a:lnTo>
                <a:lnTo>
                  <a:pt x="280" y="1227"/>
                </a:lnTo>
                <a:lnTo>
                  <a:pt x="285" y="1245"/>
                </a:lnTo>
                <a:lnTo>
                  <a:pt x="245" y="1256"/>
                </a:lnTo>
                <a:lnTo>
                  <a:pt x="249" y="1270"/>
                </a:lnTo>
                <a:lnTo>
                  <a:pt x="289" y="1259"/>
                </a:lnTo>
                <a:lnTo>
                  <a:pt x="294" y="1277"/>
                </a:lnTo>
                <a:lnTo>
                  <a:pt x="254" y="1289"/>
                </a:lnTo>
                <a:lnTo>
                  <a:pt x="258" y="1304"/>
                </a:lnTo>
                <a:lnTo>
                  <a:pt x="298" y="1292"/>
                </a:lnTo>
                <a:lnTo>
                  <a:pt x="303" y="1310"/>
                </a:lnTo>
                <a:lnTo>
                  <a:pt x="264" y="1321"/>
                </a:lnTo>
                <a:lnTo>
                  <a:pt x="267" y="1335"/>
                </a:lnTo>
                <a:lnTo>
                  <a:pt x="307" y="1324"/>
                </a:lnTo>
                <a:lnTo>
                  <a:pt x="312" y="1341"/>
                </a:lnTo>
                <a:lnTo>
                  <a:pt x="273" y="1352"/>
                </a:lnTo>
                <a:lnTo>
                  <a:pt x="276" y="1368"/>
                </a:lnTo>
                <a:lnTo>
                  <a:pt x="316" y="1357"/>
                </a:lnTo>
                <a:lnTo>
                  <a:pt x="321" y="1374"/>
                </a:lnTo>
                <a:lnTo>
                  <a:pt x="282" y="1386"/>
                </a:lnTo>
                <a:lnTo>
                  <a:pt x="286" y="1400"/>
                </a:lnTo>
                <a:lnTo>
                  <a:pt x="325" y="1389"/>
                </a:lnTo>
                <a:lnTo>
                  <a:pt x="330" y="1407"/>
                </a:lnTo>
                <a:lnTo>
                  <a:pt x="291" y="1418"/>
                </a:lnTo>
                <a:lnTo>
                  <a:pt x="295" y="1432"/>
                </a:lnTo>
                <a:lnTo>
                  <a:pt x="334" y="1421"/>
                </a:lnTo>
                <a:lnTo>
                  <a:pt x="339" y="1439"/>
                </a:lnTo>
                <a:lnTo>
                  <a:pt x="300" y="1450"/>
                </a:lnTo>
                <a:lnTo>
                  <a:pt x="304" y="1464"/>
                </a:lnTo>
                <a:lnTo>
                  <a:pt x="343" y="1453"/>
                </a:lnTo>
                <a:lnTo>
                  <a:pt x="347" y="1471"/>
                </a:lnTo>
                <a:lnTo>
                  <a:pt x="309" y="1483"/>
                </a:lnTo>
                <a:lnTo>
                  <a:pt x="313" y="1498"/>
                </a:lnTo>
                <a:lnTo>
                  <a:pt x="352" y="1486"/>
                </a:lnTo>
                <a:lnTo>
                  <a:pt x="357" y="1503"/>
                </a:lnTo>
                <a:lnTo>
                  <a:pt x="318" y="1515"/>
                </a:lnTo>
                <a:lnTo>
                  <a:pt x="322" y="1529"/>
                </a:lnTo>
                <a:lnTo>
                  <a:pt x="361" y="1518"/>
                </a:lnTo>
                <a:lnTo>
                  <a:pt x="366" y="1536"/>
                </a:lnTo>
                <a:lnTo>
                  <a:pt x="344" y="1542"/>
                </a:lnTo>
                <a:cubicBezTo>
                  <a:pt x="335" y="1545"/>
                  <a:pt x="329" y="1555"/>
                  <a:pt x="333" y="1567"/>
                </a:cubicBezTo>
                <a:lnTo>
                  <a:pt x="358" y="1660"/>
                </a:lnTo>
                <a:cubicBezTo>
                  <a:pt x="361" y="1672"/>
                  <a:pt x="376" y="1674"/>
                  <a:pt x="381" y="1664"/>
                </a:cubicBezTo>
                <a:lnTo>
                  <a:pt x="1276" y="30"/>
                </a:lnTo>
                <a:cubicBezTo>
                  <a:pt x="1284" y="14"/>
                  <a:pt x="1270" y="-3"/>
                  <a:pt x="1254" y="1"/>
                </a:cubicBezTo>
                <a:lnTo>
                  <a:pt x="1026" y="66"/>
                </a:lnTo>
                <a:lnTo>
                  <a:pt x="189" y="306"/>
                </a:lnTo>
                <a:lnTo>
                  <a:pt x="14" y="357"/>
                </a:lnTo>
                <a:cubicBezTo>
                  <a:pt x="3" y="359"/>
                  <a:pt x="-2" y="371"/>
                  <a:pt x="0" y="382"/>
                </a:cubicBezTo>
                <a:lnTo>
                  <a:pt x="8" y="411"/>
                </a:lnTo>
                <a:cubicBezTo>
                  <a:pt x="11" y="421"/>
                  <a:pt x="22" y="427"/>
                  <a:pt x="32" y="424"/>
                </a:cubicBez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kern="1200">
              <a:ln>
                <a:noFill/>
              </a:ln>
              <a:latin typeface="Arial" panose="020B0604020202020204"/>
              <a:ea typeface="Arial Unicode MS" pitchFamily="2"/>
              <a:cs typeface="Arial Unicode MS" pitchFamily="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ubtitle 2"/>
          <p:cNvSpPr txBox="1"/>
          <p:nvPr/>
        </p:nvSpPr>
        <p:spPr>
          <a:xfrm>
            <a:off x="178435" y="3173095"/>
            <a:ext cx="15446375" cy="10505452"/>
          </a:xfrm>
          <a:prstGeom prst="rect">
            <a:avLst/>
          </a:prstGeom>
        </p:spPr>
        <p:txBody>
          <a:bodyPr vert="horz" wrap="square" lIns="217433" tIns="108718" rIns="217433" bIns="108718" rtlCol="0">
            <a:spAutoFit/>
          </a:bodyPr>
          <a:lstStyle>
            <a:lvl1pPr marL="0" indent="0" algn="ctr" defTabSz="1087120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hr-HR" altLang="en-US" sz="5000" dirty="0" smtClean="0">
                <a:solidFill>
                  <a:srgbClr val="4D4D4D"/>
                </a:solidFill>
                <a:latin typeface="+mn-ea"/>
                <a:ea typeface="Lato" panose="020F0502020204030203" pitchFamily="34" charset="0"/>
                <a:cs typeface="+mn-ea"/>
                <a:sym typeface="+mn-ea"/>
              </a:rPr>
              <a:t>Grupna </a:t>
            </a:r>
            <a:r>
              <a:rPr lang="hr-HR" altLang="en-US" sz="5000" dirty="0">
                <a:solidFill>
                  <a:srgbClr val="4D4D4D"/>
                </a:solidFill>
                <a:latin typeface="+mn-ea"/>
                <a:ea typeface="Lato" panose="020F0502020204030203" pitchFamily="34" charset="0"/>
                <a:cs typeface="+mn-ea"/>
                <a:sym typeface="+mn-ea"/>
              </a:rPr>
              <a:t>psihosocijalne </a:t>
            </a:r>
            <a:r>
              <a:rPr lang="hr-HR" altLang="en-US" sz="5000" dirty="0" smtClean="0">
                <a:solidFill>
                  <a:srgbClr val="4D4D4D"/>
                </a:solidFill>
                <a:latin typeface="+mn-ea"/>
                <a:ea typeface="Lato" panose="020F0502020204030203" pitchFamily="34" charset="0"/>
                <a:cs typeface="+mn-ea"/>
                <a:sym typeface="+mn-ea"/>
              </a:rPr>
              <a:t>podrška</a:t>
            </a:r>
            <a:endParaRPr lang="hr-HR" altLang="en-US" sz="5000" dirty="0">
              <a:solidFill>
                <a:srgbClr val="4D4D4D"/>
              </a:solidFill>
              <a:latin typeface="+mn-ea"/>
              <a:ea typeface="Lato" panose="020F0502020204030203" pitchFamily="34" charset="0"/>
              <a:cs typeface="+mn-ea"/>
            </a:endParaRP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hr-HR" altLang="en-US" sz="5000" dirty="0" smtClean="0">
                <a:solidFill>
                  <a:srgbClr val="4D4D4D"/>
                </a:solidFill>
                <a:latin typeface="+mn-ea"/>
                <a:ea typeface="Lato" panose="020F0502020204030203" pitchFamily="34" charset="0"/>
                <a:cs typeface="+mn-ea"/>
              </a:rPr>
              <a:t>Obiteljsko </a:t>
            </a:r>
            <a:r>
              <a:rPr lang="hr-HR" altLang="en-US" sz="5000" dirty="0">
                <a:solidFill>
                  <a:srgbClr val="4D4D4D"/>
                </a:solidFill>
                <a:latin typeface="+mn-ea"/>
                <a:ea typeface="Lato" panose="020F0502020204030203" pitchFamily="34" charset="0"/>
                <a:cs typeface="+mn-ea"/>
              </a:rPr>
              <a:t>i individualno savjetovanje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hr-HR" altLang="en-US" sz="5000" dirty="0">
                <a:solidFill>
                  <a:srgbClr val="4D4D4D"/>
                </a:solidFill>
                <a:latin typeface="+mn-ea"/>
                <a:ea typeface="Lato" panose="020F0502020204030203" pitchFamily="34" charset="0"/>
                <a:cs typeface="+mn-ea"/>
              </a:rPr>
              <a:t>Informativne radionice o Projektu resocijalizacije i mogućnostima školovanja u penalnim ustanovama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hr-HR" altLang="en-US" sz="5000" dirty="0">
                <a:solidFill>
                  <a:srgbClr val="4D4D4D"/>
                </a:solidFill>
                <a:latin typeface="+mn-ea"/>
                <a:ea typeface="Lato" panose="020F0502020204030203" pitchFamily="34" charset="0"/>
                <a:cs typeface="+mn-ea"/>
              </a:rPr>
              <a:t>Informiranje i povezivanje s potencijalnim poslodavcima u županiji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hr-HR" altLang="en-US" sz="5000" dirty="0">
                <a:solidFill>
                  <a:srgbClr val="4D4D4D"/>
                </a:solidFill>
                <a:latin typeface="+mn-ea"/>
                <a:ea typeface="Lato" panose="020F0502020204030203" pitchFamily="34" charset="0"/>
                <a:cs typeface="+mn-ea"/>
              </a:rPr>
              <a:t>Uključivanje u programe školovanja, tečajeve i edukacije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hr-HR" altLang="en-US" sz="5000" dirty="0">
                <a:solidFill>
                  <a:srgbClr val="4D4D4D"/>
                </a:solidFill>
                <a:latin typeface="+mn-ea"/>
                <a:ea typeface="Lato" panose="020F0502020204030203" pitchFamily="34" charset="0"/>
                <a:cs typeface="+mn-ea"/>
              </a:rPr>
              <a:t>Edukativni </a:t>
            </a:r>
            <a:r>
              <a:rPr lang="hr-HR" altLang="en-US" sz="5000" dirty="0" smtClean="0">
                <a:solidFill>
                  <a:srgbClr val="4D4D4D"/>
                </a:solidFill>
                <a:latin typeface="+mn-ea"/>
                <a:ea typeface="Lato" panose="020F0502020204030203" pitchFamily="34" charset="0"/>
                <a:cs typeface="+mn-ea"/>
              </a:rPr>
              <a:t>materijali</a:t>
            </a:r>
            <a:endParaRPr lang="hr-HR" altLang="en-US" sz="5000" dirty="0">
              <a:solidFill>
                <a:srgbClr val="4D4D4D"/>
              </a:solidFill>
              <a:latin typeface="+mn-ea"/>
              <a:ea typeface="Lato" panose="020F0502020204030203" pitchFamily="34" charset="0"/>
              <a:cs typeface="+mn-ea"/>
            </a:endParaRPr>
          </a:p>
          <a:p>
            <a:pPr marL="685800" indent="-685800" algn="l">
              <a:buFont typeface="Arial" panose="020B0604020202020204" pitchFamily="34" charset="0"/>
              <a:buChar char="•"/>
            </a:pPr>
            <a:endParaRPr lang="hr-HR" altLang="en-US" sz="2800" dirty="0">
              <a:solidFill>
                <a:srgbClr val="7F7F7F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457200" indent="-457200" algn="l"/>
            <a:endParaRPr lang="hr-HR" altLang="en-US" sz="2800" dirty="0">
              <a:solidFill>
                <a:srgbClr val="7F7F7F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6417" y="1125735"/>
            <a:ext cx="8835603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altLang="en-US" sz="8000" b="1" dirty="0">
                <a:solidFill>
                  <a:srgbClr val="4D4D4D"/>
                </a:solidFill>
                <a:latin typeface="+mn-ea"/>
                <a:ea typeface="Lato Black" panose="020F0502020204030203" pitchFamily="34" charset="0"/>
                <a:cs typeface="+mn-ea"/>
              </a:rPr>
              <a:t>Aktivnosti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5625037" y="71"/>
            <a:ext cx="12628652" cy="1371585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Placeholder 3" descr="Novi level plakat-page-001"/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tretch>
            <a:fillRect/>
          </a:stretch>
        </p:blipFill>
        <p:spPr>
          <a:xfrm>
            <a:off x="15624810" y="0"/>
            <a:ext cx="1340485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ubtitle 2"/>
          <p:cNvSpPr txBox="1"/>
          <p:nvPr/>
        </p:nvSpPr>
        <p:spPr>
          <a:xfrm>
            <a:off x="702310" y="3447415"/>
            <a:ext cx="15446375" cy="8671104"/>
          </a:xfrm>
          <a:prstGeom prst="rect">
            <a:avLst/>
          </a:prstGeom>
        </p:spPr>
        <p:txBody>
          <a:bodyPr vert="horz" wrap="square" lIns="217433" tIns="108718" rIns="217433" bIns="108718" rtlCol="0">
            <a:spAutoFit/>
          </a:bodyPr>
          <a:lstStyle>
            <a:lvl1pPr marL="0" indent="0" algn="ctr" defTabSz="1087120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hr-HR" altLang="en-US" sz="5000" dirty="0">
                <a:solidFill>
                  <a:srgbClr val="4D4D4D"/>
                </a:solidFill>
                <a:latin typeface="+mn-ea"/>
                <a:ea typeface="Lato" panose="020F0502020204030203" pitchFamily="34" charset="0"/>
                <a:cs typeface="+mn-ea"/>
              </a:rPr>
              <a:t>Organiziranje različitih oblika pomoći pri zapošljavanju 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hr-HR" altLang="en-US" sz="5000" dirty="0">
                <a:solidFill>
                  <a:srgbClr val="4D4D4D"/>
                </a:solidFill>
                <a:latin typeface="+mn-ea"/>
                <a:ea typeface="Lato" panose="020F0502020204030203" pitchFamily="34" charset="0"/>
                <a:cs typeface="+mn-ea"/>
              </a:rPr>
              <a:t>Trening za (samo)zapošljavanje- edukacije o mogućnostima samozapošljavanja i radnim pravima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hr-HR" altLang="en-US" sz="5000" dirty="0">
                <a:solidFill>
                  <a:srgbClr val="4D4D4D"/>
                </a:solidFill>
                <a:latin typeface="+mn-ea"/>
                <a:ea typeface="Lato" panose="020F0502020204030203" pitchFamily="34" charset="0"/>
                <a:cs typeface="+mn-ea"/>
              </a:rPr>
              <a:t>Informatičke </a:t>
            </a:r>
            <a:r>
              <a:rPr lang="hr-HR" altLang="en-US" sz="5000" dirty="0" smtClean="0">
                <a:solidFill>
                  <a:srgbClr val="4D4D4D"/>
                </a:solidFill>
                <a:latin typeface="+mn-ea"/>
                <a:ea typeface="Lato" panose="020F0502020204030203" pitchFamily="34" charset="0"/>
                <a:cs typeface="+mn-ea"/>
              </a:rPr>
              <a:t>edukacije 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hr-HR" altLang="en-US" sz="5000" dirty="0" smtClean="0">
                <a:solidFill>
                  <a:srgbClr val="4D4D4D"/>
                </a:solidFill>
                <a:latin typeface="+mn-ea"/>
                <a:ea typeface="Lato" panose="020F0502020204030203" pitchFamily="34" charset="0"/>
                <a:cs typeface="+mn-ea"/>
              </a:rPr>
              <a:t>kreativne </a:t>
            </a:r>
            <a:r>
              <a:rPr lang="hr-HR" altLang="en-US" sz="5000" dirty="0">
                <a:solidFill>
                  <a:srgbClr val="4D4D4D"/>
                </a:solidFill>
                <a:latin typeface="+mn-ea"/>
                <a:ea typeface="Lato" panose="020F0502020204030203" pitchFamily="34" charset="0"/>
                <a:cs typeface="+mn-ea"/>
              </a:rPr>
              <a:t>radionice za stjecanje praktičnih vještina </a:t>
            </a:r>
            <a:r>
              <a:rPr lang="hr-HR" altLang="en-US" sz="5000" dirty="0" smtClean="0">
                <a:solidFill>
                  <a:srgbClr val="4D4D4D"/>
                </a:solidFill>
                <a:latin typeface="+mn-ea"/>
                <a:ea typeface="Lato" panose="020F0502020204030203" pitchFamily="34" charset="0"/>
                <a:cs typeface="+mn-ea"/>
              </a:rPr>
              <a:t>/profesionalna </a:t>
            </a:r>
            <a:r>
              <a:rPr lang="hr-HR" altLang="en-US" sz="5000" dirty="0">
                <a:solidFill>
                  <a:srgbClr val="4D4D4D"/>
                </a:solidFill>
                <a:latin typeface="+mn-ea"/>
                <a:ea typeface="Lato" panose="020F0502020204030203" pitchFamily="34" charset="0"/>
                <a:cs typeface="+mn-ea"/>
              </a:rPr>
              <a:t>radna terapija</a:t>
            </a:r>
            <a:r>
              <a:rPr lang="hr-HR" altLang="en-US" sz="5000" dirty="0">
                <a:solidFill>
                  <a:srgbClr val="7F7F7F"/>
                </a:solidFill>
                <a:latin typeface="+mn-ea"/>
                <a:ea typeface="Lato" panose="020F0502020204030203" pitchFamily="34" charset="0"/>
                <a:cs typeface="+mn-ea"/>
              </a:rPr>
              <a:t> </a:t>
            </a:r>
            <a:endParaRPr lang="hr-HR" altLang="en-US" sz="2800" dirty="0">
              <a:solidFill>
                <a:srgbClr val="7F7F7F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457200" indent="-457200" algn="l"/>
            <a:endParaRPr lang="hr-HR" altLang="en-US" sz="2800" dirty="0">
              <a:solidFill>
                <a:srgbClr val="7F7F7F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52667" y="1649610"/>
            <a:ext cx="8835603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altLang="en-US" sz="8000" b="1" dirty="0">
                <a:solidFill>
                  <a:srgbClr val="4D4D4D"/>
                </a:solidFill>
                <a:latin typeface="+mn-ea"/>
                <a:ea typeface="Lato Black" panose="020F0502020204030203" pitchFamily="34" charset="0"/>
                <a:cs typeface="+mn-ea"/>
              </a:rPr>
              <a:t>Aktivnosti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5625037" y="71"/>
            <a:ext cx="12628652" cy="1371585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Placeholder 3" descr="Novi level plakat-page-001"/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tretch>
            <a:fillRect/>
          </a:stretch>
        </p:blipFill>
        <p:spPr>
          <a:xfrm>
            <a:off x="15624810" y="0"/>
            <a:ext cx="1340485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329478" y="1474350"/>
            <a:ext cx="14609574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r-HR" altLang="en-US" sz="8000" b="1" dirty="0">
                <a:solidFill>
                  <a:schemeClr val="accent2"/>
                </a:solidFill>
                <a:latin typeface="+mn-ea"/>
                <a:ea typeface="Lato Black" panose="020F0502020204030203" pitchFamily="34" charset="0"/>
                <a:cs typeface="+mn-ea"/>
              </a:rPr>
              <a:t>Partneri i suradnici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29690" y="4361815"/>
            <a:ext cx="648017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hr-HR" altLang="en-US" sz="4000" b="1" dirty="0">
                <a:solidFill>
                  <a:srgbClr val="4D4D4D"/>
                </a:solidFill>
                <a:latin typeface="+mn-ea"/>
                <a:ea typeface="Lato" panose="020F0502020204030203" pitchFamily="34" charset="0"/>
                <a:cs typeface="+mn-ea"/>
              </a:rPr>
              <a:t>NZJZ- Službe za zaštitu mentalnog zdravlja i prevenciju ovisnosti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892540" y="4361815"/>
            <a:ext cx="555180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hr-HR" altLang="en-US" sz="4000" b="1" dirty="0">
                <a:solidFill>
                  <a:srgbClr val="4D4D4D"/>
                </a:solidFill>
                <a:latin typeface="+mn-ea"/>
                <a:ea typeface="Lato" panose="020F0502020204030203" pitchFamily="34" charset="0"/>
                <a:cs typeface="+mn-ea"/>
              </a:rPr>
              <a:t>HZZ-Hrvatski zavod za zapošljavanje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6074390" y="4361815"/>
            <a:ext cx="724027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hr-HR" altLang="en-US" sz="4000" b="1" dirty="0">
                <a:solidFill>
                  <a:srgbClr val="4D4D4D"/>
                </a:solidFill>
                <a:latin typeface="+mn-ea"/>
                <a:ea typeface="Lato" panose="020F0502020204030203" pitchFamily="34" charset="0"/>
                <a:cs typeface="+mn-ea"/>
              </a:rPr>
              <a:t>CZSS- Centar za socijalnu skrb Split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329690" y="7800975"/>
            <a:ext cx="590931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hr-HR" altLang="en-US" sz="4000" b="1" dirty="0">
                <a:solidFill>
                  <a:srgbClr val="4D4D4D"/>
                </a:solidFill>
                <a:latin typeface="+mn-ea"/>
                <a:ea typeface="Lato" panose="020F0502020204030203" pitchFamily="34" charset="0"/>
                <a:cs typeface="+mn-ea"/>
              </a:rPr>
              <a:t>Zatvor u Splitu i Zatvor u Šibeniku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892540" y="7800975"/>
            <a:ext cx="493268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hr-HR" altLang="en-US" sz="4000" b="1" dirty="0">
                <a:solidFill>
                  <a:srgbClr val="4D4D4D"/>
                </a:solidFill>
                <a:latin typeface="+mn-ea"/>
                <a:ea typeface="Lato" panose="020F0502020204030203" pitchFamily="34" charset="0"/>
                <a:cs typeface="+mn-ea"/>
              </a:rPr>
              <a:t>Jedinice lokalne samouprave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6074390" y="7800975"/>
            <a:ext cx="61029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hr-HR" altLang="en-US" sz="4000" b="1" dirty="0">
                <a:solidFill>
                  <a:srgbClr val="4D4D4D"/>
                </a:solidFill>
                <a:latin typeface="+mn-ea"/>
                <a:ea typeface="Lato" panose="020F0502020204030203" pitchFamily="34" charset="0"/>
                <a:cs typeface="+mn-ea"/>
              </a:rPr>
              <a:t>Terapijske zajednice</a:t>
            </a:r>
          </a:p>
        </p:txBody>
      </p:sp>
      <p:sp>
        <p:nvSpPr>
          <p:cNvPr id="2" name="TextBox 23"/>
          <p:cNvSpPr txBox="1"/>
          <p:nvPr/>
        </p:nvSpPr>
        <p:spPr>
          <a:xfrm>
            <a:off x="1546225" y="10486390"/>
            <a:ext cx="435165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hr-HR" altLang="en-US" sz="4000" b="1" dirty="0">
                <a:solidFill>
                  <a:srgbClr val="4D4D4D"/>
                </a:solidFill>
                <a:latin typeface="+mn-ea"/>
                <a:ea typeface="Lato" panose="020F0502020204030203" pitchFamily="34" charset="0"/>
                <a:cs typeface="+mn-ea"/>
              </a:rPr>
              <a:t>Poduzetnici</a:t>
            </a:r>
          </a:p>
        </p:txBody>
      </p:sp>
      <p:sp>
        <p:nvSpPr>
          <p:cNvPr id="3" name="TextBox 23"/>
          <p:cNvSpPr txBox="1"/>
          <p:nvPr/>
        </p:nvSpPr>
        <p:spPr>
          <a:xfrm>
            <a:off x="9081558" y="10630837"/>
            <a:ext cx="3735257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hr-HR" altLang="en-US" sz="4000" b="1" dirty="0">
                <a:solidFill>
                  <a:srgbClr val="4D4D4D"/>
                </a:solidFill>
                <a:latin typeface="+mn-ea"/>
                <a:ea typeface="Lato" panose="020F0502020204030203" pitchFamily="34" charset="0"/>
                <a:cs typeface="+mn-ea"/>
              </a:rPr>
              <a:t>Udruge</a:t>
            </a:r>
          </a:p>
        </p:txBody>
      </p:sp>
      <p:sp>
        <p:nvSpPr>
          <p:cNvPr id="4" name="TextBox 31"/>
          <p:cNvSpPr txBox="1"/>
          <p:nvPr/>
        </p:nvSpPr>
        <p:spPr>
          <a:xfrm>
            <a:off x="16074390" y="10630535"/>
            <a:ext cx="48647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hr-HR" altLang="en-US" sz="4000" b="1" dirty="0">
                <a:solidFill>
                  <a:srgbClr val="4D4D4D"/>
                </a:solidFill>
                <a:latin typeface="+mn-ea"/>
                <a:ea typeface="Lato" panose="020F0502020204030203" pitchFamily="34" charset="0"/>
                <a:cs typeface="+mn-ea"/>
              </a:rPr>
              <a:t>Pučka učilišta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10690" y="1201420"/>
            <a:ext cx="170808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altLang="en-US" sz="8000" b="1" dirty="0">
                <a:solidFill>
                  <a:schemeClr val="accent4">
                    <a:lumMod val="75000"/>
                  </a:schemeClr>
                </a:solidFill>
                <a:latin typeface="+mn-ea"/>
                <a:ea typeface="Lato Black" panose="020F0502020204030203" pitchFamily="34" charset="0"/>
                <a:cs typeface="+mn-ea"/>
              </a:rPr>
              <a:t>Ostvarenja u </a:t>
            </a:r>
            <a:r>
              <a:rPr lang="hr-HR" altLang="en-US" sz="8000" b="1" dirty="0" smtClean="0">
                <a:solidFill>
                  <a:schemeClr val="accent4">
                    <a:lumMod val="75000"/>
                  </a:schemeClr>
                </a:solidFill>
                <a:latin typeface="+mn-ea"/>
                <a:ea typeface="Lato Black" panose="020F0502020204030203" pitchFamily="34" charset="0"/>
                <a:cs typeface="+mn-ea"/>
              </a:rPr>
              <a:t>provedbi Projekta</a:t>
            </a:r>
            <a:endParaRPr lang="hr-HR" altLang="en-US" sz="8000" b="1" dirty="0">
              <a:solidFill>
                <a:schemeClr val="accent4">
                  <a:lumMod val="75000"/>
                </a:schemeClr>
              </a:solidFill>
              <a:latin typeface="+mn-ea"/>
              <a:ea typeface="Lato Black" panose="020F0502020204030203" pitchFamily="34" charset="0"/>
              <a:cs typeface="+mn-ea"/>
            </a:endParaRPr>
          </a:p>
        </p:txBody>
      </p:sp>
      <p:graphicFrame>
        <p:nvGraphicFramePr>
          <p:cNvPr id="11" name="Table 10"/>
          <p:cNvGraphicFramePr/>
          <p:nvPr/>
        </p:nvGraphicFramePr>
        <p:xfrm>
          <a:off x="1710690" y="3231515"/>
          <a:ext cx="20389215" cy="90455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59155"/>
                <a:gridCol w="3898265"/>
                <a:gridCol w="2931795"/>
              </a:tblGrid>
              <a:tr h="129222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hr-HR" altLang="en-US" dirty="0"/>
                        <a:t>Aktivnosti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hr-HR" altLang="en-US"/>
                        <a:t>M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hr-HR" altLang="en-US"/>
                        <a:t>Ž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129222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hr-HR" altLang="en-US">
                          <a:solidFill>
                            <a:srgbClr val="4D4D4D"/>
                          </a:solidFill>
                        </a:rPr>
                        <a:t>Individualno savjetovanje 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hr-HR" altLang="en-US">
                          <a:solidFill>
                            <a:srgbClr val="4D4D4D"/>
                          </a:solidFill>
                        </a:rPr>
                        <a:t>38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hr-HR" altLang="en-US">
                          <a:solidFill>
                            <a:srgbClr val="4D4D4D"/>
                          </a:solidFill>
                        </a:rPr>
                        <a:t>12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  <a:alpha val="62000"/>
                      </a:schemeClr>
                    </a:solidFill>
                  </a:tcPr>
                </a:tc>
              </a:tr>
              <a:tr h="129222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hr-HR" altLang="en-US">
                          <a:solidFill>
                            <a:srgbClr val="4D4D4D"/>
                          </a:solidFill>
                        </a:rPr>
                        <a:t>Obiteljsko savjetovanje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hr-HR" altLang="en-US">
                          <a:solidFill>
                            <a:srgbClr val="4D4D4D"/>
                          </a:solidFill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hr-HR" altLang="en-US">
                          <a:solidFill>
                            <a:srgbClr val="4D4D4D"/>
                          </a:solidFill>
                        </a:rPr>
                        <a:t>35</a:t>
                      </a:r>
                    </a:p>
                  </a:txBody>
                  <a:tcPr/>
                </a:tc>
              </a:tr>
              <a:tr h="129222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hr-HR" altLang="en-US" dirty="0">
                          <a:solidFill>
                            <a:srgbClr val="4D4D4D"/>
                          </a:solidFill>
                        </a:rPr>
                        <a:t>Grupa psihosocijalne podrške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2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hr-HR" altLang="en-US">
                          <a:solidFill>
                            <a:srgbClr val="4D4D4D"/>
                          </a:solidFill>
                        </a:rPr>
                        <a:t>55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2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hr-HR" altLang="en-US">
                          <a:solidFill>
                            <a:srgbClr val="4D4D4D"/>
                          </a:solidFill>
                        </a:rPr>
                        <a:t>4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22000"/>
                      </a:schemeClr>
                    </a:solidFill>
                  </a:tcPr>
                </a:tc>
              </a:tr>
              <a:tr h="129222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hr-HR" altLang="en-US">
                          <a:solidFill>
                            <a:srgbClr val="4D4D4D"/>
                          </a:solidFill>
                        </a:rPr>
                        <a:t>Obrazovanje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hr-HR" altLang="en-US">
                          <a:solidFill>
                            <a:srgbClr val="4D4D4D"/>
                          </a:solidFill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hr-HR" altLang="en-US">
                          <a:solidFill>
                            <a:srgbClr val="4D4D4D"/>
                          </a:solidFill>
                        </a:rPr>
                        <a:t>1</a:t>
                      </a:r>
                    </a:p>
                  </a:txBody>
                  <a:tcPr/>
                </a:tc>
              </a:tr>
              <a:tr h="129222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hr-HR" altLang="en-US" dirty="0">
                          <a:solidFill>
                            <a:srgbClr val="4D4D4D"/>
                          </a:solidFill>
                        </a:rPr>
                        <a:t>Zapošljavanje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  <a:alpha val="2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hr-HR" altLang="en-US" dirty="0">
                          <a:solidFill>
                            <a:srgbClr val="4D4D4D"/>
                          </a:solidFill>
                        </a:rPr>
                        <a:t>18 (3 javni radovi)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  <a:alpha val="2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hr-HR" altLang="en-US" dirty="0">
                          <a:solidFill>
                            <a:srgbClr val="4D4D4D"/>
                          </a:solidFill>
                        </a:rPr>
                        <a:t>2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  <a:alpha val="24000"/>
                      </a:schemeClr>
                    </a:solidFill>
                  </a:tcPr>
                </a:tc>
              </a:tr>
              <a:tr h="129222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hr-HR" altLang="en-US" dirty="0">
                          <a:solidFill>
                            <a:srgbClr val="4D4D4D"/>
                          </a:solidFill>
                        </a:rPr>
                        <a:t>Info radionice o Projektu resocijalizacije (zatvorski sustav)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2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hr-HR" altLang="en-US" dirty="0" smtClean="0">
                          <a:solidFill>
                            <a:srgbClr val="4D4D4D"/>
                          </a:solidFill>
                        </a:rPr>
                        <a:t>49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2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hr-HR" altLang="en-US" dirty="0">
                          <a:solidFill>
                            <a:srgbClr val="4D4D4D"/>
                          </a:solidFill>
                        </a:rPr>
                        <a:t>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24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710477" y="3365761"/>
            <a:ext cx="20961264" cy="9570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hr-HR" altLang="en-US" sz="4400" dirty="0">
              <a:solidFill>
                <a:srgbClr val="4D4D4D"/>
              </a:solidFill>
              <a:latin typeface="+mn-ea"/>
              <a:ea typeface="Lato" panose="020F0502020204030203" pitchFamily="34" charset="0"/>
              <a:cs typeface="+mn-ea"/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hr-HR" altLang="en-US" sz="4400" dirty="0">
                <a:solidFill>
                  <a:srgbClr val="4D4D4D"/>
                </a:solidFill>
                <a:latin typeface="+mn-ea"/>
                <a:ea typeface="Lato" panose="020F0502020204030203" pitchFamily="34" charset="0"/>
                <a:cs typeface="+mn-ea"/>
                <a:sym typeface="+mn-ea"/>
              </a:rPr>
              <a:t>Pružene edukacije i podrška povećali su samopoštovanje korisnika kao i njihov osjećaj sigurnosti </a:t>
            </a:r>
            <a:endParaRPr lang="hr-HR" altLang="en-US" sz="4400" dirty="0">
              <a:solidFill>
                <a:srgbClr val="4D4D4D"/>
              </a:solidFill>
              <a:latin typeface="+mn-ea"/>
              <a:ea typeface="Lato" panose="020F0502020204030203" pitchFamily="34" charset="0"/>
              <a:cs typeface="+mn-ea"/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4400" dirty="0">
              <a:solidFill>
                <a:srgbClr val="4D4D4D"/>
              </a:solidFill>
              <a:latin typeface="+mn-ea"/>
              <a:ea typeface="Lato" panose="020F0502020204030203" pitchFamily="34" charset="0"/>
              <a:cs typeface="+mn-ea"/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hr-HR" altLang="en-US" sz="4400" dirty="0">
                <a:solidFill>
                  <a:srgbClr val="4D4D4D"/>
                </a:solidFill>
                <a:latin typeface="+mn-ea"/>
                <a:ea typeface="Lato" panose="020F0502020204030203" pitchFamily="34" charset="0"/>
                <a:cs typeface="+mn-ea"/>
              </a:rPr>
              <a:t>Povećana zapošljivost ove skupine ovisnika</a:t>
            </a:r>
            <a:endParaRPr lang="en-US" sz="4400" dirty="0">
              <a:solidFill>
                <a:srgbClr val="4D4D4D"/>
              </a:solidFill>
              <a:latin typeface="+mn-ea"/>
              <a:ea typeface="Lato" panose="020F0502020204030203" pitchFamily="34" charset="0"/>
              <a:cs typeface="+mn-ea"/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4400" dirty="0">
              <a:solidFill>
                <a:srgbClr val="4D4D4D"/>
              </a:solidFill>
              <a:latin typeface="+mn-ea"/>
              <a:ea typeface="Lato" panose="020F0502020204030203" pitchFamily="34" charset="0"/>
              <a:cs typeface="+mn-ea"/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hr-HR" altLang="en-US" sz="4400" dirty="0">
                <a:solidFill>
                  <a:srgbClr val="4D4D4D"/>
                </a:solidFill>
                <a:latin typeface="+mn-ea"/>
                <a:ea typeface="Lato" panose="020F0502020204030203" pitchFamily="34" charset="0"/>
                <a:cs typeface="+mn-ea"/>
              </a:rPr>
              <a:t>Smanjenje recidiva na resocijalizacijskoj razini i ostvarenje kvalitetnijih odnosa u obitelji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hr-HR" altLang="en-US" sz="4400" dirty="0">
              <a:solidFill>
                <a:srgbClr val="4D4D4D"/>
              </a:solidFill>
              <a:latin typeface="+mn-ea"/>
              <a:ea typeface="Lato" panose="020F0502020204030203" pitchFamily="34" charset="0"/>
              <a:cs typeface="+mn-ea"/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hr-HR" altLang="en-US" sz="4400" dirty="0">
                <a:solidFill>
                  <a:srgbClr val="4D4D4D"/>
                </a:solidFill>
                <a:latin typeface="+mn-ea"/>
                <a:ea typeface="Lato" panose="020F0502020204030203" pitchFamily="34" charset="0"/>
                <a:cs typeface="+mn-ea"/>
              </a:rPr>
              <a:t>Povećano senzibiliziranje javnosti za probleme i mginaliziranost ove osjetljive skupine pri zapošljavanju liječenih ovisnika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hr-HR" altLang="en-US" sz="4400" dirty="0">
              <a:solidFill>
                <a:srgbClr val="4D4D4D"/>
              </a:solidFill>
              <a:latin typeface="+mn-ea"/>
              <a:ea typeface="Lato" panose="020F0502020204030203" pitchFamily="34" charset="0"/>
              <a:cs typeface="+mn-ea"/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hr-HR" altLang="en-US" sz="4400" dirty="0">
                <a:solidFill>
                  <a:srgbClr val="4D4D4D"/>
                </a:solidFill>
                <a:latin typeface="+mn-ea"/>
                <a:ea typeface="Lato" panose="020F0502020204030203" pitchFamily="34" charset="0"/>
                <a:cs typeface="+mn-ea"/>
              </a:rPr>
              <a:t>Povećana je računalna pismenost sudionika u projektu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hr-HR" altLang="en-US" sz="4400" dirty="0">
              <a:solidFill>
                <a:srgbClr val="4D4D4D"/>
              </a:solidFill>
              <a:latin typeface="+mn-ea"/>
              <a:ea typeface="Lato" panose="020F0502020204030203" pitchFamily="34" charset="0"/>
              <a:cs typeface="+mn-e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10477" y="1121925"/>
            <a:ext cx="10762406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altLang="en-US" sz="8000" b="1" dirty="0">
                <a:solidFill>
                  <a:schemeClr val="accent4">
                    <a:lumMod val="75000"/>
                  </a:schemeClr>
                </a:solidFill>
                <a:latin typeface="+mn-ea"/>
                <a:ea typeface="Lato Black" panose="020F0502020204030203" pitchFamily="34" charset="0"/>
                <a:cs typeface="+mn-ea"/>
              </a:rPr>
              <a:t>Rezultati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d11-1">
      <a:dk1>
        <a:srgbClr val="000000"/>
      </a:dk1>
      <a:lt1>
        <a:srgbClr val="FFFFFF"/>
      </a:lt1>
      <a:dk2>
        <a:srgbClr val="373545"/>
      </a:dk2>
      <a:lt2>
        <a:srgbClr val="F9F9FF"/>
      </a:lt2>
      <a:accent1>
        <a:srgbClr val="FEF24B"/>
      </a:accent1>
      <a:accent2>
        <a:srgbClr val="293184"/>
      </a:accent2>
      <a:accent3>
        <a:srgbClr val="5A609F"/>
      </a:accent3>
      <a:accent4>
        <a:srgbClr val="737BD0"/>
      </a:accent4>
      <a:accent5>
        <a:srgbClr val="FFF0B6"/>
      </a:accent5>
      <a:accent6>
        <a:srgbClr val="6F8183"/>
      </a:accent6>
      <a:hlink>
        <a:srgbClr val="69A020"/>
      </a:hlink>
      <a:folHlink>
        <a:srgbClr val="8C8C8C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416</Words>
  <Application>Microsoft Office PowerPoint</Application>
  <PresentationFormat>Prilagođeno</PresentationFormat>
  <Paragraphs>127</Paragraphs>
  <Slides>12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13" baseType="lpstr">
      <vt:lpstr>Office Theme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Creative Presentations</dc:title>
  <dc:creator>Jadranka</dc:creator>
  <cp:lastModifiedBy>Jadranka Ivandić Zimić</cp:lastModifiedBy>
  <cp:revision>9941</cp:revision>
  <dcterms:created xsi:type="dcterms:W3CDTF">2014-11-12T21:47:00Z</dcterms:created>
  <dcterms:modified xsi:type="dcterms:W3CDTF">2018-11-27T13:51:20Z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1033-10.2.0.7549</vt:lpwstr>
  </property>
</Properties>
</file>